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257" r:id="rId3"/>
    <p:sldId id="259" r:id="rId4"/>
    <p:sldId id="260" r:id="rId5"/>
    <p:sldId id="262" r:id="rId6"/>
    <p:sldId id="261" r:id="rId7"/>
    <p:sldId id="263" r:id="rId8"/>
    <p:sldId id="264" r:id="rId9"/>
    <p:sldId id="265" r:id="rId10"/>
    <p:sldId id="287" r:id="rId11"/>
    <p:sldId id="288" r:id="rId12"/>
    <p:sldId id="289" r:id="rId13"/>
    <p:sldId id="290" r:id="rId14"/>
    <p:sldId id="266" r:id="rId15"/>
    <p:sldId id="268" r:id="rId16"/>
    <p:sldId id="269" r:id="rId17"/>
    <p:sldId id="270" r:id="rId18"/>
    <p:sldId id="271" r:id="rId19"/>
    <p:sldId id="272" r:id="rId20"/>
    <p:sldId id="273" r:id="rId21"/>
    <p:sldId id="274" r:id="rId22"/>
    <p:sldId id="275" r:id="rId23"/>
    <p:sldId id="276" r:id="rId24"/>
    <p:sldId id="277" r:id="rId25"/>
    <p:sldId id="278" r:id="rId26"/>
    <p:sldId id="280" r:id="rId27"/>
    <p:sldId id="281" r:id="rId28"/>
    <p:sldId id="282" r:id="rId29"/>
    <p:sldId id="283" r:id="rId30"/>
    <p:sldId id="284" r:id="rId31"/>
    <p:sldId id="285" r:id="rId32"/>
    <p:sldId id="286"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FCA"/>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5" autoAdjust="0"/>
    <p:restoredTop sz="94660"/>
  </p:normalViewPr>
  <p:slideViewPr>
    <p:cSldViewPr snapToGrid="0">
      <p:cViewPr varScale="1">
        <p:scale>
          <a:sx n="79" d="100"/>
          <a:sy n="79" d="100"/>
        </p:scale>
        <p:origin x="19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70009-F586-F3D1-172A-752D188BB0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B0D7A03-E956-6011-5DF0-A0565B5E9C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592DB13-1750-DF37-47BF-F80E89CB8E89}"/>
              </a:ext>
            </a:extLst>
          </p:cNvPr>
          <p:cNvSpPr>
            <a:spLocks noGrp="1"/>
          </p:cNvSpPr>
          <p:nvPr>
            <p:ph type="dt" sz="half" idx="10"/>
          </p:nvPr>
        </p:nvSpPr>
        <p:spPr/>
        <p:txBody>
          <a:bodyPr/>
          <a:lstStyle/>
          <a:p>
            <a:fld id="{F24500FB-9AE8-486D-8125-8856FD40177A}" type="datetimeFigureOut">
              <a:rPr lang="en-IN" smtClean="0"/>
              <a:t>14-03-2023</a:t>
            </a:fld>
            <a:endParaRPr lang="en-IN"/>
          </a:p>
        </p:txBody>
      </p:sp>
      <p:sp>
        <p:nvSpPr>
          <p:cNvPr id="5" name="Footer Placeholder 4">
            <a:extLst>
              <a:ext uri="{FF2B5EF4-FFF2-40B4-BE49-F238E27FC236}">
                <a16:creationId xmlns:a16="http://schemas.microsoft.com/office/drawing/2014/main" id="{565E3375-574B-D752-B11A-F36B00B677C9}"/>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CC05846B-5165-0379-BC9E-DCCD1CC60944}"/>
              </a:ext>
            </a:extLst>
          </p:cNvPr>
          <p:cNvSpPr>
            <a:spLocks noGrp="1"/>
          </p:cNvSpPr>
          <p:nvPr>
            <p:ph type="sldNum" sz="quarter" idx="12"/>
          </p:nvPr>
        </p:nvSpPr>
        <p:spPr>
          <a:xfrm>
            <a:off x="8610600" y="6356350"/>
            <a:ext cx="2743200" cy="365125"/>
          </a:xfrm>
          <a:prstGeom prst="rect">
            <a:avLst/>
          </a:prstGeom>
        </p:spPr>
        <p:txBody>
          <a:bodyPr/>
          <a:lstStyle/>
          <a:p>
            <a:fld id="{D2A0AAAE-4F9D-43A8-A3AB-026FA3F16798}" type="slidenum">
              <a:rPr lang="en-IN" smtClean="0"/>
              <a:t>‹#›</a:t>
            </a:fld>
            <a:endParaRPr lang="en-IN"/>
          </a:p>
        </p:txBody>
      </p:sp>
    </p:spTree>
    <p:extLst>
      <p:ext uri="{BB962C8B-B14F-4D97-AF65-F5344CB8AC3E}">
        <p14:creationId xmlns:p14="http://schemas.microsoft.com/office/powerpoint/2010/main" val="4109567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84CD7-A710-27C4-88FE-017AC8DB79E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C61E89F-8CEA-EDFA-4CE6-7E396B5AE5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1B1E63C-0A88-2642-68D1-ED74167C949F}"/>
              </a:ext>
            </a:extLst>
          </p:cNvPr>
          <p:cNvSpPr>
            <a:spLocks noGrp="1"/>
          </p:cNvSpPr>
          <p:nvPr>
            <p:ph type="dt" sz="half" idx="10"/>
          </p:nvPr>
        </p:nvSpPr>
        <p:spPr/>
        <p:txBody>
          <a:bodyPr/>
          <a:lstStyle/>
          <a:p>
            <a:fld id="{F24500FB-9AE8-486D-8125-8856FD40177A}" type="datetimeFigureOut">
              <a:rPr lang="en-IN" smtClean="0"/>
              <a:t>14-03-2023</a:t>
            </a:fld>
            <a:endParaRPr lang="en-IN"/>
          </a:p>
        </p:txBody>
      </p:sp>
      <p:sp>
        <p:nvSpPr>
          <p:cNvPr id="5" name="Footer Placeholder 4">
            <a:extLst>
              <a:ext uri="{FF2B5EF4-FFF2-40B4-BE49-F238E27FC236}">
                <a16:creationId xmlns:a16="http://schemas.microsoft.com/office/drawing/2014/main" id="{25BF5827-27A2-A268-A5A7-24794413ED0F}"/>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9780D413-1977-D30F-7A57-355602AF2EA8}"/>
              </a:ext>
            </a:extLst>
          </p:cNvPr>
          <p:cNvSpPr>
            <a:spLocks noGrp="1"/>
          </p:cNvSpPr>
          <p:nvPr>
            <p:ph type="sldNum" sz="quarter" idx="12"/>
          </p:nvPr>
        </p:nvSpPr>
        <p:spPr>
          <a:xfrm>
            <a:off x="8610600" y="6356350"/>
            <a:ext cx="2743200" cy="365125"/>
          </a:xfrm>
          <a:prstGeom prst="rect">
            <a:avLst/>
          </a:prstGeom>
        </p:spPr>
        <p:txBody>
          <a:bodyPr/>
          <a:lstStyle/>
          <a:p>
            <a:fld id="{D2A0AAAE-4F9D-43A8-A3AB-026FA3F16798}" type="slidenum">
              <a:rPr lang="en-IN" smtClean="0"/>
              <a:t>‹#›</a:t>
            </a:fld>
            <a:endParaRPr lang="en-IN"/>
          </a:p>
        </p:txBody>
      </p:sp>
    </p:spTree>
    <p:extLst>
      <p:ext uri="{BB962C8B-B14F-4D97-AF65-F5344CB8AC3E}">
        <p14:creationId xmlns:p14="http://schemas.microsoft.com/office/powerpoint/2010/main" val="1248265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FCA49B-4C1E-E48B-4DDF-BD20F729B4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08863DB-CC2C-B8CE-D818-8916170503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C5E403B-2D16-FF86-EA11-813D07A4956A}"/>
              </a:ext>
            </a:extLst>
          </p:cNvPr>
          <p:cNvSpPr>
            <a:spLocks noGrp="1"/>
          </p:cNvSpPr>
          <p:nvPr>
            <p:ph type="dt" sz="half" idx="10"/>
          </p:nvPr>
        </p:nvSpPr>
        <p:spPr/>
        <p:txBody>
          <a:bodyPr/>
          <a:lstStyle/>
          <a:p>
            <a:fld id="{F24500FB-9AE8-486D-8125-8856FD40177A}" type="datetimeFigureOut">
              <a:rPr lang="en-IN" smtClean="0"/>
              <a:t>14-03-2023</a:t>
            </a:fld>
            <a:endParaRPr lang="en-IN"/>
          </a:p>
        </p:txBody>
      </p:sp>
      <p:sp>
        <p:nvSpPr>
          <p:cNvPr id="5" name="Footer Placeholder 4">
            <a:extLst>
              <a:ext uri="{FF2B5EF4-FFF2-40B4-BE49-F238E27FC236}">
                <a16:creationId xmlns:a16="http://schemas.microsoft.com/office/drawing/2014/main" id="{6EC5F749-301B-ECE9-9897-A719AB985FCF}"/>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47E1CCDE-B55E-0DAE-4ACA-565E52BB540A}"/>
              </a:ext>
            </a:extLst>
          </p:cNvPr>
          <p:cNvSpPr>
            <a:spLocks noGrp="1"/>
          </p:cNvSpPr>
          <p:nvPr>
            <p:ph type="sldNum" sz="quarter" idx="12"/>
          </p:nvPr>
        </p:nvSpPr>
        <p:spPr>
          <a:xfrm>
            <a:off x="8610600" y="6356350"/>
            <a:ext cx="2743200" cy="365125"/>
          </a:xfrm>
          <a:prstGeom prst="rect">
            <a:avLst/>
          </a:prstGeom>
        </p:spPr>
        <p:txBody>
          <a:bodyPr/>
          <a:lstStyle/>
          <a:p>
            <a:fld id="{D2A0AAAE-4F9D-43A8-A3AB-026FA3F16798}" type="slidenum">
              <a:rPr lang="en-IN" smtClean="0"/>
              <a:t>‹#›</a:t>
            </a:fld>
            <a:endParaRPr lang="en-IN"/>
          </a:p>
        </p:txBody>
      </p:sp>
    </p:spTree>
    <p:extLst>
      <p:ext uri="{BB962C8B-B14F-4D97-AF65-F5344CB8AC3E}">
        <p14:creationId xmlns:p14="http://schemas.microsoft.com/office/powerpoint/2010/main" val="2520852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FE59-982B-DC2E-DE2D-5B683536E50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D6B2510-A21E-2DE2-623B-4098E6CD8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CC5092-1785-E60A-D024-643A90C11D9F}"/>
              </a:ext>
            </a:extLst>
          </p:cNvPr>
          <p:cNvSpPr>
            <a:spLocks noGrp="1"/>
          </p:cNvSpPr>
          <p:nvPr>
            <p:ph type="dt" sz="half" idx="10"/>
          </p:nvPr>
        </p:nvSpPr>
        <p:spPr/>
        <p:txBody>
          <a:bodyPr/>
          <a:lstStyle/>
          <a:p>
            <a:fld id="{F24500FB-9AE8-486D-8125-8856FD40177A}" type="datetimeFigureOut">
              <a:rPr lang="en-IN" smtClean="0"/>
              <a:t>14-03-2023</a:t>
            </a:fld>
            <a:endParaRPr lang="en-IN"/>
          </a:p>
        </p:txBody>
      </p:sp>
      <p:sp>
        <p:nvSpPr>
          <p:cNvPr id="5" name="Footer Placeholder 4">
            <a:extLst>
              <a:ext uri="{FF2B5EF4-FFF2-40B4-BE49-F238E27FC236}">
                <a16:creationId xmlns:a16="http://schemas.microsoft.com/office/drawing/2014/main" id="{CDE10140-83C4-15F3-D864-9229E1C5115D}"/>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F00FBA14-987F-3F8E-5CEA-D83471F7E72F}"/>
              </a:ext>
            </a:extLst>
          </p:cNvPr>
          <p:cNvSpPr>
            <a:spLocks noGrp="1"/>
          </p:cNvSpPr>
          <p:nvPr>
            <p:ph type="sldNum" sz="quarter" idx="12"/>
          </p:nvPr>
        </p:nvSpPr>
        <p:spPr>
          <a:xfrm>
            <a:off x="8610600" y="6356350"/>
            <a:ext cx="2743200" cy="365125"/>
          </a:xfrm>
          <a:prstGeom prst="rect">
            <a:avLst/>
          </a:prstGeom>
        </p:spPr>
        <p:txBody>
          <a:bodyPr/>
          <a:lstStyle/>
          <a:p>
            <a:fld id="{D2A0AAAE-4F9D-43A8-A3AB-026FA3F16798}" type="slidenum">
              <a:rPr lang="en-IN" smtClean="0"/>
              <a:t>‹#›</a:t>
            </a:fld>
            <a:endParaRPr lang="en-IN"/>
          </a:p>
        </p:txBody>
      </p:sp>
    </p:spTree>
    <p:extLst>
      <p:ext uri="{BB962C8B-B14F-4D97-AF65-F5344CB8AC3E}">
        <p14:creationId xmlns:p14="http://schemas.microsoft.com/office/powerpoint/2010/main" val="1371075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9847-165A-B027-1CA1-9064853BA0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F689D6BE-C1EB-879A-7443-006FA32BA9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A17B4-2FA2-82C4-71B2-198BDA8AE09D}"/>
              </a:ext>
            </a:extLst>
          </p:cNvPr>
          <p:cNvSpPr>
            <a:spLocks noGrp="1"/>
          </p:cNvSpPr>
          <p:nvPr>
            <p:ph type="dt" sz="half" idx="10"/>
          </p:nvPr>
        </p:nvSpPr>
        <p:spPr/>
        <p:txBody>
          <a:bodyPr/>
          <a:lstStyle/>
          <a:p>
            <a:fld id="{F24500FB-9AE8-486D-8125-8856FD40177A}" type="datetimeFigureOut">
              <a:rPr lang="en-IN" smtClean="0"/>
              <a:t>14-03-2023</a:t>
            </a:fld>
            <a:endParaRPr lang="en-IN"/>
          </a:p>
        </p:txBody>
      </p:sp>
      <p:sp>
        <p:nvSpPr>
          <p:cNvPr id="5" name="Footer Placeholder 4">
            <a:extLst>
              <a:ext uri="{FF2B5EF4-FFF2-40B4-BE49-F238E27FC236}">
                <a16:creationId xmlns:a16="http://schemas.microsoft.com/office/drawing/2014/main" id="{6671ACD2-642C-22F5-7FFF-DB7511747E51}"/>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5B0A0CCC-E3DF-9760-E66F-CDED4A947706}"/>
              </a:ext>
            </a:extLst>
          </p:cNvPr>
          <p:cNvSpPr>
            <a:spLocks noGrp="1"/>
          </p:cNvSpPr>
          <p:nvPr>
            <p:ph type="sldNum" sz="quarter" idx="12"/>
          </p:nvPr>
        </p:nvSpPr>
        <p:spPr>
          <a:xfrm>
            <a:off x="8610600" y="6356350"/>
            <a:ext cx="2743200" cy="365125"/>
          </a:xfrm>
          <a:prstGeom prst="rect">
            <a:avLst/>
          </a:prstGeom>
        </p:spPr>
        <p:txBody>
          <a:bodyPr/>
          <a:lstStyle/>
          <a:p>
            <a:fld id="{D2A0AAAE-4F9D-43A8-A3AB-026FA3F16798}" type="slidenum">
              <a:rPr lang="en-IN" smtClean="0"/>
              <a:t>‹#›</a:t>
            </a:fld>
            <a:endParaRPr lang="en-IN"/>
          </a:p>
        </p:txBody>
      </p:sp>
    </p:spTree>
    <p:extLst>
      <p:ext uri="{BB962C8B-B14F-4D97-AF65-F5344CB8AC3E}">
        <p14:creationId xmlns:p14="http://schemas.microsoft.com/office/powerpoint/2010/main" val="218590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F043-478F-B866-DFDD-DDF27E125C9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896981A-6687-A917-C661-C2239BE9DCB8}"/>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a:extLst>
              <a:ext uri="{FF2B5EF4-FFF2-40B4-BE49-F238E27FC236}">
                <a16:creationId xmlns:a16="http://schemas.microsoft.com/office/drawing/2014/main" id="{B8F4EB34-41F1-0922-0567-AEB42AD6EC9D}"/>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a:extLst>
              <a:ext uri="{FF2B5EF4-FFF2-40B4-BE49-F238E27FC236}">
                <a16:creationId xmlns:a16="http://schemas.microsoft.com/office/drawing/2014/main" id="{B48A3C0E-27E5-7CC5-E11A-555F309ECB0F}"/>
              </a:ext>
            </a:extLst>
          </p:cNvPr>
          <p:cNvSpPr>
            <a:spLocks noGrp="1"/>
          </p:cNvSpPr>
          <p:nvPr>
            <p:ph type="dt" sz="half" idx="10"/>
          </p:nvPr>
        </p:nvSpPr>
        <p:spPr/>
        <p:txBody>
          <a:bodyPr/>
          <a:lstStyle/>
          <a:p>
            <a:fld id="{F24500FB-9AE8-486D-8125-8856FD40177A}" type="datetimeFigureOut">
              <a:rPr lang="en-IN" smtClean="0"/>
              <a:t>14-03-2023</a:t>
            </a:fld>
            <a:endParaRPr lang="en-IN"/>
          </a:p>
        </p:txBody>
      </p:sp>
      <p:sp>
        <p:nvSpPr>
          <p:cNvPr id="6" name="Footer Placeholder 5">
            <a:extLst>
              <a:ext uri="{FF2B5EF4-FFF2-40B4-BE49-F238E27FC236}">
                <a16:creationId xmlns:a16="http://schemas.microsoft.com/office/drawing/2014/main" id="{2CDC7083-22E1-1565-6400-8FE00252F506}"/>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5190B678-CC2E-A8C0-8001-5B70F438B1EF}"/>
              </a:ext>
            </a:extLst>
          </p:cNvPr>
          <p:cNvSpPr>
            <a:spLocks noGrp="1"/>
          </p:cNvSpPr>
          <p:nvPr>
            <p:ph type="sldNum" sz="quarter" idx="12"/>
          </p:nvPr>
        </p:nvSpPr>
        <p:spPr>
          <a:xfrm>
            <a:off x="8610600" y="6356350"/>
            <a:ext cx="2743200" cy="365125"/>
          </a:xfrm>
          <a:prstGeom prst="rect">
            <a:avLst/>
          </a:prstGeom>
        </p:spPr>
        <p:txBody>
          <a:bodyPr/>
          <a:lstStyle/>
          <a:p>
            <a:fld id="{D2A0AAAE-4F9D-43A8-A3AB-026FA3F16798}" type="slidenum">
              <a:rPr lang="en-IN" smtClean="0"/>
              <a:t>‹#›</a:t>
            </a:fld>
            <a:endParaRPr lang="en-IN"/>
          </a:p>
        </p:txBody>
      </p:sp>
    </p:spTree>
    <p:extLst>
      <p:ext uri="{BB962C8B-B14F-4D97-AF65-F5344CB8AC3E}">
        <p14:creationId xmlns:p14="http://schemas.microsoft.com/office/powerpoint/2010/main" val="2140563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E7AB-7488-470B-5DD8-2AA096C4128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52BA4D9-4D88-D1CF-C90A-4B6C14E156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83082E-AD58-9333-54C7-076E6945B7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745CAAE-80B0-369F-B143-317D85DD9C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99BC22-8AA1-BCDE-8797-52061F6DD9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657C27B-F1ED-763A-7F26-77FDF3FF8601}"/>
              </a:ext>
            </a:extLst>
          </p:cNvPr>
          <p:cNvSpPr>
            <a:spLocks noGrp="1"/>
          </p:cNvSpPr>
          <p:nvPr>
            <p:ph type="dt" sz="half" idx="10"/>
          </p:nvPr>
        </p:nvSpPr>
        <p:spPr/>
        <p:txBody>
          <a:bodyPr/>
          <a:lstStyle/>
          <a:p>
            <a:fld id="{F24500FB-9AE8-486D-8125-8856FD40177A}" type="datetimeFigureOut">
              <a:rPr lang="en-IN" smtClean="0"/>
              <a:t>14-03-2023</a:t>
            </a:fld>
            <a:endParaRPr lang="en-IN"/>
          </a:p>
        </p:txBody>
      </p:sp>
      <p:sp>
        <p:nvSpPr>
          <p:cNvPr id="8" name="Footer Placeholder 7">
            <a:extLst>
              <a:ext uri="{FF2B5EF4-FFF2-40B4-BE49-F238E27FC236}">
                <a16:creationId xmlns:a16="http://schemas.microsoft.com/office/drawing/2014/main" id="{7561B148-F2FE-260F-BE9F-19DBF0EFFBB5}"/>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9" name="Slide Number Placeholder 8">
            <a:extLst>
              <a:ext uri="{FF2B5EF4-FFF2-40B4-BE49-F238E27FC236}">
                <a16:creationId xmlns:a16="http://schemas.microsoft.com/office/drawing/2014/main" id="{EEAB7C0C-0BB8-F11C-4093-4C92A34CFEE7}"/>
              </a:ext>
            </a:extLst>
          </p:cNvPr>
          <p:cNvSpPr>
            <a:spLocks noGrp="1"/>
          </p:cNvSpPr>
          <p:nvPr>
            <p:ph type="sldNum" sz="quarter" idx="12"/>
          </p:nvPr>
        </p:nvSpPr>
        <p:spPr>
          <a:xfrm>
            <a:off x="8610600" y="6356350"/>
            <a:ext cx="2743200" cy="365125"/>
          </a:xfrm>
          <a:prstGeom prst="rect">
            <a:avLst/>
          </a:prstGeom>
        </p:spPr>
        <p:txBody>
          <a:bodyPr/>
          <a:lstStyle/>
          <a:p>
            <a:fld id="{D2A0AAAE-4F9D-43A8-A3AB-026FA3F16798}" type="slidenum">
              <a:rPr lang="en-IN" smtClean="0"/>
              <a:t>‹#›</a:t>
            </a:fld>
            <a:endParaRPr lang="en-IN"/>
          </a:p>
        </p:txBody>
      </p:sp>
    </p:spTree>
    <p:extLst>
      <p:ext uri="{BB962C8B-B14F-4D97-AF65-F5344CB8AC3E}">
        <p14:creationId xmlns:p14="http://schemas.microsoft.com/office/powerpoint/2010/main" val="3949594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354D-4BB6-065F-79C4-08E2A360234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7B43D12-E293-5C39-74F4-A160528A06D0}"/>
              </a:ext>
            </a:extLst>
          </p:cNvPr>
          <p:cNvSpPr>
            <a:spLocks noGrp="1"/>
          </p:cNvSpPr>
          <p:nvPr>
            <p:ph type="dt" sz="half" idx="10"/>
          </p:nvPr>
        </p:nvSpPr>
        <p:spPr/>
        <p:txBody>
          <a:bodyPr/>
          <a:lstStyle/>
          <a:p>
            <a:fld id="{F24500FB-9AE8-486D-8125-8856FD40177A}" type="datetimeFigureOut">
              <a:rPr lang="en-IN" smtClean="0"/>
              <a:t>14-03-2023</a:t>
            </a:fld>
            <a:endParaRPr lang="en-IN"/>
          </a:p>
        </p:txBody>
      </p:sp>
      <p:sp>
        <p:nvSpPr>
          <p:cNvPr id="4" name="Footer Placeholder 3">
            <a:extLst>
              <a:ext uri="{FF2B5EF4-FFF2-40B4-BE49-F238E27FC236}">
                <a16:creationId xmlns:a16="http://schemas.microsoft.com/office/drawing/2014/main" id="{79169572-A8C4-A27D-9CB0-A48530448B32}"/>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5" name="Slide Number Placeholder 4">
            <a:extLst>
              <a:ext uri="{FF2B5EF4-FFF2-40B4-BE49-F238E27FC236}">
                <a16:creationId xmlns:a16="http://schemas.microsoft.com/office/drawing/2014/main" id="{CCA73FF1-BF88-C63C-D73F-6EB51416B783}"/>
              </a:ext>
            </a:extLst>
          </p:cNvPr>
          <p:cNvSpPr>
            <a:spLocks noGrp="1"/>
          </p:cNvSpPr>
          <p:nvPr>
            <p:ph type="sldNum" sz="quarter" idx="12"/>
          </p:nvPr>
        </p:nvSpPr>
        <p:spPr>
          <a:xfrm>
            <a:off x="8610600" y="6356350"/>
            <a:ext cx="2743200" cy="365125"/>
          </a:xfrm>
          <a:prstGeom prst="rect">
            <a:avLst/>
          </a:prstGeom>
        </p:spPr>
        <p:txBody>
          <a:bodyPr/>
          <a:lstStyle/>
          <a:p>
            <a:fld id="{D2A0AAAE-4F9D-43A8-A3AB-026FA3F16798}" type="slidenum">
              <a:rPr lang="en-IN" smtClean="0"/>
              <a:t>‹#›</a:t>
            </a:fld>
            <a:endParaRPr lang="en-IN"/>
          </a:p>
        </p:txBody>
      </p:sp>
    </p:spTree>
    <p:extLst>
      <p:ext uri="{BB962C8B-B14F-4D97-AF65-F5344CB8AC3E}">
        <p14:creationId xmlns:p14="http://schemas.microsoft.com/office/powerpoint/2010/main" val="1935268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7DC124-D133-2C18-E75E-06A8972531C7}"/>
              </a:ext>
            </a:extLst>
          </p:cNvPr>
          <p:cNvSpPr>
            <a:spLocks noGrp="1"/>
          </p:cNvSpPr>
          <p:nvPr>
            <p:ph type="dt" sz="half" idx="10"/>
          </p:nvPr>
        </p:nvSpPr>
        <p:spPr/>
        <p:txBody>
          <a:bodyPr/>
          <a:lstStyle/>
          <a:p>
            <a:fld id="{F24500FB-9AE8-486D-8125-8856FD40177A}" type="datetimeFigureOut">
              <a:rPr lang="en-IN" smtClean="0"/>
              <a:t>14-03-2023</a:t>
            </a:fld>
            <a:endParaRPr lang="en-IN"/>
          </a:p>
        </p:txBody>
      </p:sp>
      <p:sp>
        <p:nvSpPr>
          <p:cNvPr id="3" name="Footer Placeholder 2">
            <a:extLst>
              <a:ext uri="{FF2B5EF4-FFF2-40B4-BE49-F238E27FC236}">
                <a16:creationId xmlns:a16="http://schemas.microsoft.com/office/drawing/2014/main" id="{117A410E-ED5C-8D20-4FDA-467980CC6D3A}"/>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4" name="Slide Number Placeholder 3">
            <a:extLst>
              <a:ext uri="{FF2B5EF4-FFF2-40B4-BE49-F238E27FC236}">
                <a16:creationId xmlns:a16="http://schemas.microsoft.com/office/drawing/2014/main" id="{5F28ECFF-FFB4-533E-1ACA-5E5AA0AE7E60}"/>
              </a:ext>
            </a:extLst>
          </p:cNvPr>
          <p:cNvSpPr>
            <a:spLocks noGrp="1"/>
          </p:cNvSpPr>
          <p:nvPr>
            <p:ph type="sldNum" sz="quarter" idx="12"/>
          </p:nvPr>
        </p:nvSpPr>
        <p:spPr>
          <a:xfrm>
            <a:off x="8610600" y="6356350"/>
            <a:ext cx="2743200" cy="365125"/>
          </a:xfrm>
          <a:prstGeom prst="rect">
            <a:avLst/>
          </a:prstGeom>
        </p:spPr>
        <p:txBody>
          <a:bodyPr/>
          <a:lstStyle/>
          <a:p>
            <a:fld id="{D2A0AAAE-4F9D-43A8-A3AB-026FA3F16798}" type="slidenum">
              <a:rPr lang="en-IN" smtClean="0"/>
              <a:t>‹#›</a:t>
            </a:fld>
            <a:endParaRPr lang="en-IN"/>
          </a:p>
        </p:txBody>
      </p:sp>
    </p:spTree>
    <p:extLst>
      <p:ext uri="{BB962C8B-B14F-4D97-AF65-F5344CB8AC3E}">
        <p14:creationId xmlns:p14="http://schemas.microsoft.com/office/powerpoint/2010/main" val="363148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EE56E-9A57-B7AD-8108-348E587E43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30BB3F5-1ED2-7A41-2B51-EA25E61C01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62BCA1B-9128-A87F-6076-D0FA393FF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0A70C-6902-BED8-5874-5C0002BB229C}"/>
              </a:ext>
            </a:extLst>
          </p:cNvPr>
          <p:cNvSpPr>
            <a:spLocks noGrp="1"/>
          </p:cNvSpPr>
          <p:nvPr>
            <p:ph type="dt" sz="half" idx="10"/>
          </p:nvPr>
        </p:nvSpPr>
        <p:spPr/>
        <p:txBody>
          <a:bodyPr/>
          <a:lstStyle/>
          <a:p>
            <a:fld id="{F24500FB-9AE8-486D-8125-8856FD40177A}" type="datetimeFigureOut">
              <a:rPr lang="en-IN" smtClean="0"/>
              <a:t>14-03-2023</a:t>
            </a:fld>
            <a:endParaRPr lang="en-IN"/>
          </a:p>
        </p:txBody>
      </p:sp>
      <p:sp>
        <p:nvSpPr>
          <p:cNvPr id="6" name="Footer Placeholder 5">
            <a:extLst>
              <a:ext uri="{FF2B5EF4-FFF2-40B4-BE49-F238E27FC236}">
                <a16:creationId xmlns:a16="http://schemas.microsoft.com/office/drawing/2014/main" id="{197CE86E-D7DE-1396-35B2-73B2B49FB885}"/>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054FD320-29B8-98F1-DE95-B23215DCA41F}"/>
              </a:ext>
            </a:extLst>
          </p:cNvPr>
          <p:cNvSpPr>
            <a:spLocks noGrp="1"/>
          </p:cNvSpPr>
          <p:nvPr>
            <p:ph type="sldNum" sz="quarter" idx="12"/>
          </p:nvPr>
        </p:nvSpPr>
        <p:spPr>
          <a:xfrm>
            <a:off x="8610600" y="6356350"/>
            <a:ext cx="2743200" cy="365125"/>
          </a:xfrm>
          <a:prstGeom prst="rect">
            <a:avLst/>
          </a:prstGeom>
        </p:spPr>
        <p:txBody>
          <a:bodyPr/>
          <a:lstStyle/>
          <a:p>
            <a:fld id="{D2A0AAAE-4F9D-43A8-A3AB-026FA3F16798}" type="slidenum">
              <a:rPr lang="en-IN" smtClean="0"/>
              <a:t>‹#›</a:t>
            </a:fld>
            <a:endParaRPr lang="en-IN"/>
          </a:p>
        </p:txBody>
      </p:sp>
    </p:spTree>
    <p:extLst>
      <p:ext uri="{BB962C8B-B14F-4D97-AF65-F5344CB8AC3E}">
        <p14:creationId xmlns:p14="http://schemas.microsoft.com/office/powerpoint/2010/main" val="76133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F788-F24D-3C8A-0B32-6B40B27EB6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1C3EF35C-2CBD-2942-7E16-1A223E3596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4A643705-A7BC-5121-1AA4-520B37C78C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7506F-4117-EAC5-417D-458486B04788}"/>
              </a:ext>
            </a:extLst>
          </p:cNvPr>
          <p:cNvSpPr>
            <a:spLocks noGrp="1"/>
          </p:cNvSpPr>
          <p:nvPr>
            <p:ph type="dt" sz="half" idx="10"/>
          </p:nvPr>
        </p:nvSpPr>
        <p:spPr/>
        <p:txBody>
          <a:bodyPr/>
          <a:lstStyle/>
          <a:p>
            <a:fld id="{F24500FB-9AE8-486D-8125-8856FD40177A}" type="datetimeFigureOut">
              <a:rPr lang="en-IN" smtClean="0"/>
              <a:t>14-03-2023</a:t>
            </a:fld>
            <a:endParaRPr lang="en-IN"/>
          </a:p>
        </p:txBody>
      </p:sp>
      <p:sp>
        <p:nvSpPr>
          <p:cNvPr id="6" name="Footer Placeholder 5">
            <a:extLst>
              <a:ext uri="{FF2B5EF4-FFF2-40B4-BE49-F238E27FC236}">
                <a16:creationId xmlns:a16="http://schemas.microsoft.com/office/drawing/2014/main" id="{C5DD08E3-3457-09AF-DDB3-E53002A1B743}"/>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820E881C-D284-9F6A-9E28-958372640125}"/>
              </a:ext>
            </a:extLst>
          </p:cNvPr>
          <p:cNvSpPr>
            <a:spLocks noGrp="1"/>
          </p:cNvSpPr>
          <p:nvPr>
            <p:ph type="sldNum" sz="quarter" idx="12"/>
          </p:nvPr>
        </p:nvSpPr>
        <p:spPr>
          <a:xfrm>
            <a:off x="8610600" y="6356350"/>
            <a:ext cx="2743200" cy="365125"/>
          </a:xfrm>
          <a:prstGeom prst="rect">
            <a:avLst/>
          </a:prstGeom>
        </p:spPr>
        <p:txBody>
          <a:bodyPr/>
          <a:lstStyle/>
          <a:p>
            <a:fld id="{D2A0AAAE-4F9D-43A8-A3AB-026FA3F16798}" type="slidenum">
              <a:rPr lang="en-IN" smtClean="0"/>
              <a:t>‹#›</a:t>
            </a:fld>
            <a:endParaRPr lang="en-IN"/>
          </a:p>
        </p:txBody>
      </p:sp>
    </p:spTree>
    <p:extLst>
      <p:ext uri="{BB962C8B-B14F-4D97-AF65-F5344CB8AC3E}">
        <p14:creationId xmlns:p14="http://schemas.microsoft.com/office/powerpoint/2010/main" val="375342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66">
            <a:alpha val="35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331C49-9862-F649-2A5C-73DE66C606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85D57A3-09A1-57F5-CE29-FED13C1EA4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D4CF88-7D77-1504-FBEE-A7EE7FF537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00FB-9AE8-486D-8125-8856FD40177A}" type="datetimeFigureOut">
              <a:rPr lang="en-IN" smtClean="0"/>
              <a:t>14-03-2023</a:t>
            </a:fld>
            <a:endParaRPr lang="en-IN"/>
          </a:p>
        </p:txBody>
      </p:sp>
      <p:sp>
        <p:nvSpPr>
          <p:cNvPr id="7" name="TextBox 6">
            <a:extLst>
              <a:ext uri="{FF2B5EF4-FFF2-40B4-BE49-F238E27FC236}">
                <a16:creationId xmlns:a16="http://schemas.microsoft.com/office/drawing/2014/main" id="{506B449D-C383-05C7-5B89-CAC766202088}"/>
              </a:ext>
            </a:extLst>
          </p:cNvPr>
          <p:cNvSpPr txBox="1"/>
          <p:nvPr userDrawn="1"/>
        </p:nvSpPr>
        <p:spPr>
          <a:xfrm>
            <a:off x="109182" y="6550223"/>
            <a:ext cx="6374141" cy="307777"/>
          </a:xfrm>
          <a:prstGeom prst="rect">
            <a:avLst/>
          </a:prstGeom>
          <a:noFill/>
        </p:spPr>
        <p:txBody>
          <a:bodyPr wrap="square" rtlCol="0">
            <a:spAutoFit/>
          </a:bodyPr>
          <a:lstStyle/>
          <a:p>
            <a:r>
              <a:rPr lang="en-IN" sz="1400" b="1" i="1" dirty="0">
                <a:solidFill>
                  <a:srgbClr val="FF0000"/>
                </a:solidFill>
              </a:rPr>
              <a:t>JDMC-</a:t>
            </a:r>
            <a:r>
              <a:rPr lang="en-IN" sz="1400" b="1" i="1" dirty="0"/>
              <a:t> for Quality &amp; Excellence in Higher Education</a:t>
            </a:r>
          </a:p>
        </p:txBody>
      </p:sp>
      <p:pic>
        <p:nvPicPr>
          <p:cNvPr id="8" name="Picture 2">
            <a:extLst>
              <a:ext uri="{FF2B5EF4-FFF2-40B4-BE49-F238E27FC236}">
                <a16:creationId xmlns:a16="http://schemas.microsoft.com/office/drawing/2014/main" id="{659DDD28-19D9-B073-D23F-4A9EB40EBB3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53400" y="136525"/>
            <a:ext cx="3747448" cy="6077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D29072F-38A9-C48B-FBB6-E42C8926509E}"/>
              </a:ext>
            </a:extLst>
          </p:cNvPr>
          <p:cNvPicPr>
            <a:picLocks noChangeAspect="1"/>
          </p:cNvPicPr>
          <p:nvPr userDrawn="1"/>
        </p:nvPicPr>
        <p:blipFill>
          <a:blip r:embed="rId14"/>
          <a:stretch>
            <a:fillRect/>
          </a:stretch>
        </p:blipFill>
        <p:spPr>
          <a:xfrm>
            <a:off x="8249027" y="6005152"/>
            <a:ext cx="3651821" cy="975445"/>
          </a:xfrm>
          <a:prstGeom prst="rect">
            <a:avLst/>
          </a:prstGeom>
        </p:spPr>
      </p:pic>
    </p:spTree>
    <p:extLst>
      <p:ext uri="{BB962C8B-B14F-4D97-AF65-F5344CB8AC3E}">
        <p14:creationId xmlns:p14="http://schemas.microsoft.com/office/powerpoint/2010/main" val="3447111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jfif"/><Relationship Id="rId4" Type="http://schemas.openxmlformats.org/officeDocument/2006/relationships/image" Target="../media/image5.jfif"/></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f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f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f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f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jf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jf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jf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f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jf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4.jf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47F24-70AC-F678-2D1A-0539BD8401FF}"/>
              </a:ext>
            </a:extLst>
          </p:cNvPr>
          <p:cNvSpPr>
            <a:spLocks noGrp="1"/>
          </p:cNvSpPr>
          <p:nvPr>
            <p:ph type="title"/>
          </p:nvPr>
        </p:nvSpPr>
        <p:spPr/>
        <p:txBody>
          <a:bodyPr/>
          <a:lstStyle/>
          <a:p>
            <a:pPr algn="ctr"/>
            <a:r>
              <a:rPr lang="en-US" b="1" dirty="0"/>
              <a:t>FLOWERS AT JDMC</a:t>
            </a:r>
          </a:p>
        </p:txBody>
      </p:sp>
      <p:pic>
        <p:nvPicPr>
          <p:cNvPr id="6" name="Content Placeholder 5">
            <a:extLst>
              <a:ext uri="{FF2B5EF4-FFF2-40B4-BE49-F238E27FC236}">
                <a16:creationId xmlns:a16="http://schemas.microsoft.com/office/drawing/2014/main" id="{E5E06294-0B66-8E29-761E-474F808AABD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2963" y="1349407"/>
            <a:ext cx="3704489" cy="5143468"/>
          </a:xfrm>
        </p:spPr>
      </p:pic>
      <p:pic>
        <p:nvPicPr>
          <p:cNvPr id="8" name="Content Placeholder 7">
            <a:extLst>
              <a:ext uri="{FF2B5EF4-FFF2-40B4-BE49-F238E27FC236}">
                <a16:creationId xmlns:a16="http://schemas.microsoft.com/office/drawing/2014/main" id="{BAA2A96B-E872-834A-1019-C8661130E2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75584" y="1349406"/>
            <a:ext cx="4964834" cy="3116061"/>
          </a:xfrm>
        </p:spPr>
      </p:pic>
      <p:pic>
        <p:nvPicPr>
          <p:cNvPr id="10" name="Picture 9">
            <a:extLst>
              <a:ext uri="{FF2B5EF4-FFF2-40B4-BE49-F238E27FC236}">
                <a16:creationId xmlns:a16="http://schemas.microsoft.com/office/drawing/2014/main" id="{CAF54869-3A78-C6E6-024A-F8AF67B10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5584" y="4696534"/>
            <a:ext cx="3792982" cy="1952841"/>
          </a:xfrm>
          <a:prstGeom prst="rect">
            <a:avLst/>
          </a:prstGeom>
        </p:spPr>
      </p:pic>
      <p:pic>
        <p:nvPicPr>
          <p:cNvPr id="12" name="Picture 11">
            <a:extLst>
              <a:ext uri="{FF2B5EF4-FFF2-40B4-BE49-F238E27FC236}">
                <a16:creationId xmlns:a16="http://schemas.microsoft.com/office/drawing/2014/main" id="{98DD372A-000F-440A-38E4-FBC6FBB5A1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2970" y="4696534"/>
            <a:ext cx="3406067" cy="1952841"/>
          </a:xfrm>
          <a:prstGeom prst="rect">
            <a:avLst/>
          </a:prstGeom>
        </p:spPr>
      </p:pic>
      <p:pic>
        <p:nvPicPr>
          <p:cNvPr id="14" name="Picture 13">
            <a:extLst>
              <a:ext uri="{FF2B5EF4-FFF2-40B4-BE49-F238E27FC236}">
                <a16:creationId xmlns:a16="http://schemas.microsoft.com/office/drawing/2014/main" id="{59946DDC-9F22-835A-FF2A-56468DB5CD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4823" y="1349406"/>
            <a:ext cx="2234214" cy="3116061"/>
          </a:xfrm>
          <a:prstGeom prst="rect">
            <a:avLst/>
          </a:prstGeom>
        </p:spPr>
      </p:pic>
      <p:sp>
        <p:nvSpPr>
          <p:cNvPr id="16" name="Rectangle 15">
            <a:extLst>
              <a:ext uri="{FF2B5EF4-FFF2-40B4-BE49-F238E27FC236}">
                <a16:creationId xmlns:a16="http://schemas.microsoft.com/office/drawing/2014/main" id="{AB124181-6F70-10EE-C8D2-6C78BA377F82}"/>
              </a:ext>
            </a:extLst>
          </p:cNvPr>
          <p:cNvSpPr/>
          <p:nvPr/>
        </p:nvSpPr>
        <p:spPr>
          <a:xfrm>
            <a:off x="8327254" y="6649375"/>
            <a:ext cx="3471169" cy="208625"/>
          </a:xfrm>
          <a:prstGeom prst="rect">
            <a:avLst/>
          </a:prstGeom>
          <a:solidFill>
            <a:srgbClr val="DBF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284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5B07C34-48F6-9981-7F6C-0EFA7FFC9A7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rot="5400000">
            <a:off x="461554" y="-461555"/>
            <a:ext cx="6557554" cy="7480664"/>
          </a:xfrm>
        </p:spPr>
      </p:pic>
      <p:sp>
        <p:nvSpPr>
          <p:cNvPr id="4" name="Content Placeholder 3">
            <a:extLst>
              <a:ext uri="{FF2B5EF4-FFF2-40B4-BE49-F238E27FC236}">
                <a16:creationId xmlns:a16="http://schemas.microsoft.com/office/drawing/2014/main" id="{F519B9EB-5BCC-51E0-B7D0-09CEAB90E128}"/>
              </a:ext>
            </a:extLst>
          </p:cNvPr>
          <p:cNvSpPr>
            <a:spLocks noGrp="1"/>
          </p:cNvSpPr>
          <p:nvPr>
            <p:ph sz="half" idx="2"/>
          </p:nvPr>
        </p:nvSpPr>
        <p:spPr>
          <a:xfrm>
            <a:off x="7994468" y="661370"/>
            <a:ext cx="4197532" cy="5269168"/>
          </a:xfrm>
        </p:spPr>
        <p:txBody>
          <a:bodyPr>
            <a:normAutofit/>
          </a:bodyPr>
          <a:lstStyle/>
          <a:p>
            <a:pPr marL="0" indent="0" algn="ctr">
              <a:buNone/>
            </a:pPr>
            <a:br>
              <a:rPr lang="en-IN" sz="3200" dirty="0"/>
            </a:br>
            <a:r>
              <a:rPr lang="en-IN" sz="2400" b="1" u="sng" dirty="0">
                <a:solidFill>
                  <a:srgbClr val="00B050"/>
                </a:solidFill>
              </a:rPr>
              <a:t>SCIENTIFIC NAME</a:t>
            </a:r>
            <a:br>
              <a:rPr lang="en-IN" sz="2400" b="1" u="sng" dirty="0"/>
            </a:br>
            <a:r>
              <a:rPr lang="en-IN" sz="2000" dirty="0"/>
              <a:t>rosa </a:t>
            </a:r>
            <a:r>
              <a:rPr lang="en-IN" sz="2000" dirty="0" err="1"/>
              <a:t>europeana</a:t>
            </a:r>
            <a:endParaRPr lang="en-IN" sz="2000" dirty="0"/>
          </a:p>
          <a:p>
            <a:pPr marL="0" indent="0" algn="ctr">
              <a:buNone/>
            </a:pPr>
            <a:r>
              <a:rPr lang="en-IN" sz="2400" b="1" u="sng" dirty="0">
                <a:solidFill>
                  <a:srgbClr val="FF0000"/>
                </a:solidFill>
              </a:rPr>
              <a:t>COMMON NAME </a:t>
            </a:r>
          </a:p>
          <a:p>
            <a:pPr marL="0" indent="0" algn="ctr">
              <a:buNone/>
            </a:pPr>
            <a:r>
              <a:rPr lang="en-IN" sz="2000" u="sng" dirty="0"/>
              <a:t>Floribunda</a:t>
            </a:r>
            <a:endParaRPr lang="en-IN" sz="4000" u="sng" dirty="0"/>
          </a:p>
          <a:p>
            <a:pPr marL="0" indent="0">
              <a:buNone/>
            </a:pPr>
            <a:r>
              <a:rPr lang="en-IN" sz="1800" dirty="0"/>
              <a:t>Floribunda, </a:t>
            </a:r>
            <a:r>
              <a:rPr lang="en-IN" sz="1800" dirty="0" err="1"/>
              <a:t>latin</a:t>
            </a:r>
            <a:r>
              <a:rPr lang="en-IN" sz="1800" dirty="0"/>
              <a:t> for many flowering, is a modern group of garden roses developed by crossing hybrid teas with polyantha roses. It is smaller and bushier than hybrid teas.</a:t>
            </a:r>
          </a:p>
          <a:p>
            <a:pPr marL="0" indent="0">
              <a:buNone/>
            </a:pPr>
            <a:r>
              <a:rPr lang="en-IN" sz="1800" dirty="0"/>
              <a:t>Clicked by Namita Sethi from the JDMC Rose Garden</a:t>
            </a:r>
          </a:p>
          <a:p>
            <a:pPr marL="0" indent="0">
              <a:buNone/>
            </a:pPr>
            <a:r>
              <a:rPr lang="en-IN" sz="1800" dirty="0"/>
              <a:t>Source wiki and better homes and gardens</a:t>
            </a:r>
          </a:p>
          <a:p>
            <a:endParaRPr lang="en-IN" sz="4000" b="1" u="sng" dirty="0"/>
          </a:p>
          <a:p>
            <a:endParaRPr lang="en-IN" dirty="0"/>
          </a:p>
        </p:txBody>
      </p:sp>
    </p:spTree>
    <p:extLst>
      <p:ext uri="{BB962C8B-B14F-4D97-AF65-F5344CB8AC3E}">
        <p14:creationId xmlns:p14="http://schemas.microsoft.com/office/powerpoint/2010/main" val="2789618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D0DC0-0D79-C0A5-B4CD-9A1908F8DECD}"/>
              </a:ext>
            </a:extLst>
          </p:cNvPr>
          <p:cNvSpPr>
            <a:spLocks noGrp="1"/>
          </p:cNvSpPr>
          <p:nvPr>
            <p:ph type="title"/>
          </p:nvPr>
        </p:nvSpPr>
        <p:spPr>
          <a:xfrm>
            <a:off x="8229598" y="696686"/>
            <a:ext cx="3831771" cy="2403565"/>
          </a:xfrm>
        </p:spPr>
        <p:txBody>
          <a:bodyPr>
            <a:normAutofit fontScale="90000"/>
          </a:bodyPr>
          <a:lstStyle/>
          <a:p>
            <a:pPr algn="ctr">
              <a:lnSpc>
                <a:spcPct val="150000"/>
              </a:lnSpc>
            </a:pPr>
            <a:r>
              <a:rPr lang="en-IN" sz="2800" u="sng" dirty="0">
                <a:solidFill>
                  <a:srgbClr val="00B050"/>
                </a:solidFill>
                <a:latin typeface="+mn-lt"/>
              </a:rPr>
              <a:t>SCIENTIFIC NAME</a:t>
            </a:r>
            <a:br>
              <a:rPr lang="en-IN" sz="2800" b="1" u="sng" dirty="0">
                <a:latin typeface="+mn-lt"/>
              </a:rPr>
            </a:br>
            <a:r>
              <a:rPr lang="en-IN" sz="2700" dirty="0">
                <a:latin typeface="+mn-lt"/>
              </a:rPr>
              <a:t>rosa </a:t>
            </a:r>
            <a:r>
              <a:rPr lang="en-IN" sz="2700" dirty="0" err="1">
                <a:latin typeface="+mn-lt"/>
              </a:rPr>
              <a:t>hybrida</a:t>
            </a:r>
            <a:br>
              <a:rPr lang="en-IN" sz="2800" dirty="0">
                <a:latin typeface="+mn-lt"/>
              </a:rPr>
            </a:br>
            <a:r>
              <a:rPr lang="en-IN" sz="2800" b="1" u="sng" dirty="0">
                <a:solidFill>
                  <a:srgbClr val="FF0000"/>
                </a:solidFill>
                <a:latin typeface="+mn-lt"/>
              </a:rPr>
              <a:t>COMMON NAME</a:t>
            </a:r>
            <a:br>
              <a:rPr lang="en-IN" sz="3200" b="1" u="sng" dirty="0">
                <a:latin typeface="+mn-lt"/>
              </a:rPr>
            </a:br>
            <a:r>
              <a:rPr lang="en-IN" sz="2200" u="sng" dirty="0">
                <a:latin typeface="+mn-lt"/>
              </a:rPr>
              <a:t>Hybrid tea rose in multi colour</a:t>
            </a:r>
            <a:br>
              <a:rPr lang="en-IN" sz="2800" dirty="0">
                <a:latin typeface="+mn-lt"/>
              </a:rPr>
            </a:br>
            <a:endParaRPr lang="en-IN" sz="2000" dirty="0">
              <a:latin typeface="+mn-lt"/>
            </a:endParaRPr>
          </a:p>
        </p:txBody>
      </p:sp>
      <p:pic>
        <p:nvPicPr>
          <p:cNvPr id="6" name="Content Placeholder 5">
            <a:extLst>
              <a:ext uri="{FF2B5EF4-FFF2-40B4-BE49-F238E27FC236}">
                <a16:creationId xmlns:a16="http://schemas.microsoft.com/office/drawing/2014/main" id="{5C781B08-53FB-2FA9-9D01-0098FF862D0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 y="0"/>
            <a:ext cx="7506789" cy="6548846"/>
          </a:xfrm>
        </p:spPr>
      </p:pic>
      <p:sp>
        <p:nvSpPr>
          <p:cNvPr id="4" name="Content Placeholder 3">
            <a:extLst>
              <a:ext uri="{FF2B5EF4-FFF2-40B4-BE49-F238E27FC236}">
                <a16:creationId xmlns:a16="http://schemas.microsoft.com/office/drawing/2014/main" id="{18AE7F9E-1372-21A1-6C84-37BF1403CAD5}"/>
              </a:ext>
            </a:extLst>
          </p:cNvPr>
          <p:cNvSpPr>
            <a:spLocks noGrp="1"/>
          </p:cNvSpPr>
          <p:nvPr>
            <p:ph sz="half" idx="2"/>
          </p:nvPr>
        </p:nvSpPr>
        <p:spPr>
          <a:xfrm>
            <a:off x="8172717" y="2917372"/>
            <a:ext cx="3945535" cy="3161212"/>
          </a:xfrm>
        </p:spPr>
        <p:txBody>
          <a:bodyPr>
            <a:normAutofit fontScale="25000" lnSpcReduction="20000"/>
          </a:bodyPr>
          <a:lstStyle/>
          <a:p>
            <a:pPr marL="0" indent="0" algn="ctr">
              <a:buNone/>
            </a:pPr>
            <a:r>
              <a:rPr lang="en-IN" sz="9600" b="1" u="sng" dirty="0"/>
              <a:t>INTERESTING FACTS</a:t>
            </a:r>
            <a:endParaRPr lang="en-IN" sz="9600" dirty="0"/>
          </a:p>
          <a:p>
            <a:pPr marL="0" indent="0" algn="ctr">
              <a:buNone/>
            </a:pPr>
            <a:endParaRPr lang="en-IN" sz="1800" dirty="0"/>
          </a:p>
          <a:p>
            <a:pPr marL="0" indent="0">
              <a:lnSpc>
                <a:spcPct val="150000"/>
              </a:lnSpc>
              <a:buNone/>
            </a:pPr>
            <a:r>
              <a:rPr lang="en-IN" sz="7200" dirty="0"/>
              <a:t>One bush of roses with blooms in 2 colours :orange and pink, with the centre colour being different from the border colour</a:t>
            </a:r>
          </a:p>
          <a:p>
            <a:pPr marL="0" indent="0" algn="ctr">
              <a:lnSpc>
                <a:spcPct val="120000"/>
              </a:lnSpc>
              <a:buNone/>
            </a:pPr>
            <a:r>
              <a:rPr lang="en-IN" sz="5600" dirty="0"/>
              <a:t>From the JDMC Rose garden</a:t>
            </a:r>
          </a:p>
          <a:p>
            <a:pPr marL="0" indent="0" algn="ctr">
              <a:lnSpc>
                <a:spcPct val="120000"/>
              </a:lnSpc>
              <a:buNone/>
            </a:pPr>
            <a:r>
              <a:rPr lang="en-IN" sz="5600" dirty="0"/>
              <a:t>DR. Namita Sethi , JDMC</a:t>
            </a:r>
          </a:p>
          <a:p>
            <a:pPr marL="0" indent="0" algn="ctr">
              <a:lnSpc>
                <a:spcPct val="120000"/>
              </a:lnSpc>
              <a:buNone/>
            </a:pPr>
            <a:r>
              <a:rPr lang="en-IN" sz="5600" dirty="0"/>
              <a:t>SOURCE – WIKIPEDIA.ORG</a:t>
            </a:r>
          </a:p>
          <a:p>
            <a:pPr algn="ctr"/>
            <a:endParaRPr lang="en-IN" sz="1800" dirty="0"/>
          </a:p>
          <a:p>
            <a:pPr algn="ctr"/>
            <a:endParaRPr lang="en-IN" sz="2000" dirty="0"/>
          </a:p>
        </p:txBody>
      </p:sp>
    </p:spTree>
    <p:extLst>
      <p:ext uri="{BB962C8B-B14F-4D97-AF65-F5344CB8AC3E}">
        <p14:creationId xmlns:p14="http://schemas.microsoft.com/office/powerpoint/2010/main" val="3357026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D0DC0-0D79-C0A5-B4CD-9A1908F8DECD}"/>
              </a:ext>
            </a:extLst>
          </p:cNvPr>
          <p:cNvSpPr>
            <a:spLocks noGrp="1"/>
          </p:cNvSpPr>
          <p:nvPr>
            <p:ph type="title"/>
          </p:nvPr>
        </p:nvSpPr>
        <p:spPr>
          <a:xfrm>
            <a:off x="8482149" y="608261"/>
            <a:ext cx="3474720" cy="2683579"/>
          </a:xfrm>
        </p:spPr>
        <p:txBody>
          <a:bodyPr>
            <a:normAutofit/>
          </a:bodyPr>
          <a:lstStyle/>
          <a:p>
            <a:pPr algn="ctr"/>
            <a:r>
              <a:rPr lang="en-IN" sz="2800" b="1" u="sng" dirty="0">
                <a:solidFill>
                  <a:srgbClr val="00B050"/>
                </a:solidFill>
              </a:rPr>
              <a:t>SCIENTIFIC NAME</a:t>
            </a:r>
            <a:br>
              <a:rPr lang="en-IN" sz="2800" b="1" u="sng" dirty="0"/>
            </a:br>
            <a:r>
              <a:rPr lang="en-IN" sz="2700" dirty="0"/>
              <a:t>rosa chinensis minima</a:t>
            </a:r>
            <a:br>
              <a:rPr lang="en-IN" sz="2800" dirty="0"/>
            </a:br>
            <a:r>
              <a:rPr lang="en-IN" sz="2800" b="1" u="sng" dirty="0">
                <a:solidFill>
                  <a:srgbClr val="FF0000"/>
                </a:solidFill>
              </a:rPr>
              <a:t>COMMON NAME</a:t>
            </a:r>
            <a:br>
              <a:rPr lang="en-IN" sz="3200" b="1" u="sng" dirty="0"/>
            </a:br>
            <a:r>
              <a:rPr lang="en-IN" sz="2200" b="1" u="sng" dirty="0" err="1"/>
              <a:t>miniflora</a:t>
            </a:r>
            <a:r>
              <a:rPr lang="en-IN" sz="2200" b="1" u="sng" dirty="0"/>
              <a:t> </a:t>
            </a:r>
            <a:br>
              <a:rPr lang="en-IN" sz="2200" b="1" u="sng" dirty="0"/>
            </a:br>
            <a:br>
              <a:rPr lang="en-IN" sz="2800" dirty="0"/>
            </a:br>
            <a:endParaRPr lang="en-IN" sz="2000" dirty="0"/>
          </a:p>
        </p:txBody>
      </p:sp>
      <p:pic>
        <p:nvPicPr>
          <p:cNvPr id="6" name="Content Placeholder 5">
            <a:extLst>
              <a:ext uri="{FF2B5EF4-FFF2-40B4-BE49-F238E27FC236}">
                <a16:creationId xmlns:a16="http://schemas.microsoft.com/office/drawing/2014/main" id="{5C781B08-53FB-2FA9-9D01-0098FF862D0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 y="-28303"/>
            <a:ext cx="7550331" cy="6446838"/>
          </a:xfrm>
        </p:spPr>
      </p:pic>
      <p:sp>
        <p:nvSpPr>
          <p:cNvPr id="4" name="Content Placeholder 3">
            <a:extLst>
              <a:ext uri="{FF2B5EF4-FFF2-40B4-BE49-F238E27FC236}">
                <a16:creationId xmlns:a16="http://schemas.microsoft.com/office/drawing/2014/main" id="{18AE7F9E-1372-21A1-6C84-37BF1403CAD5}"/>
              </a:ext>
            </a:extLst>
          </p:cNvPr>
          <p:cNvSpPr>
            <a:spLocks noGrp="1"/>
          </p:cNvSpPr>
          <p:nvPr>
            <p:ph sz="half" idx="2"/>
          </p:nvPr>
        </p:nvSpPr>
        <p:spPr>
          <a:xfrm>
            <a:off x="8342813" y="2362064"/>
            <a:ext cx="3944982" cy="3156155"/>
          </a:xfrm>
        </p:spPr>
        <p:txBody>
          <a:bodyPr>
            <a:normAutofit fontScale="25000" lnSpcReduction="20000"/>
          </a:bodyPr>
          <a:lstStyle/>
          <a:p>
            <a:pPr marL="0" indent="0" algn="ctr">
              <a:buNone/>
            </a:pPr>
            <a:r>
              <a:rPr lang="en-IN" sz="9600" b="1" u="sng" dirty="0">
                <a:solidFill>
                  <a:srgbClr val="7030A0"/>
                </a:solidFill>
              </a:rPr>
              <a:t>INTERESTING FACTS</a:t>
            </a:r>
          </a:p>
          <a:p>
            <a:pPr marL="0" indent="0">
              <a:buNone/>
              <a:tabLst>
                <a:tab pos="1941513" algn="l"/>
              </a:tabLst>
            </a:pPr>
            <a:r>
              <a:rPr lang="en-US" sz="6400" b="0" i="0" dirty="0">
                <a:solidFill>
                  <a:srgbClr val="333333"/>
                </a:solidFill>
                <a:effectLst/>
              </a:rPr>
              <a:t>Miniature rose bushes can be 10 to 24 inches (25-61 cm.) in height and their blooms are 1 ½ inches (4 cm.) or less across in size. </a:t>
            </a:r>
            <a:r>
              <a:rPr lang="en-US" sz="6400" b="0" i="0" dirty="0" err="1">
                <a:solidFill>
                  <a:srgbClr val="333333"/>
                </a:solidFill>
                <a:effectLst/>
              </a:rPr>
              <a:t>Miniflora</a:t>
            </a:r>
            <a:r>
              <a:rPr lang="en-US" sz="6400" b="0" i="0" dirty="0">
                <a:solidFill>
                  <a:srgbClr val="333333"/>
                </a:solidFill>
                <a:effectLst/>
              </a:rPr>
              <a:t> rose bushes are somewhat larger in plant and bloom size. The average </a:t>
            </a:r>
            <a:r>
              <a:rPr lang="en-US" sz="6400" b="0" i="0" dirty="0" err="1">
                <a:solidFill>
                  <a:srgbClr val="333333"/>
                </a:solidFill>
                <a:effectLst/>
              </a:rPr>
              <a:t>miniflora</a:t>
            </a:r>
            <a:r>
              <a:rPr lang="en-US" sz="6400" b="0" i="0" dirty="0">
                <a:solidFill>
                  <a:srgbClr val="333333"/>
                </a:solidFill>
                <a:effectLst/>
              </a:rPr>
              <a:t> rose bush size is 2 ½ to 4 ½ feet (76 cm. to 1 m.) tall and can be within that range for plant width as well. The </a:t>
            </a:r>
            <a:r>
              <a:rPr lang="en-US" sz="6400" b="0" i="0" dirty="0" err="1">
                <a:solidFill>
                  <a:srgbClr val="333333"/>
                </a:solidFill>
                <a:effectLst/>
              </a:rPr>
              <a:t>miniflora</a:t>
            </a:r>
            <a:r>
              <a:rPr lang="en-US" sz="6400" b="0" i="0" dirty="0">
                <a:solidFill>
                  <a:srgbClr val="333333"/>
                </a:solidFill>
                <a:effectLst/>
              </a:rPr>
              <a:t> class was developed for those rose bushes that grow too large in bush or bloom size to be classified as miniatures, yet they are still smaller in bloom size than the floribundas, grandifloras, and hybrid teas.</a:t>
            </a:r>
            <a:br>
              <a:rPr lang="en-US" sz="6400" dirty="0"/>
            </a:br>
            <a:br>
              <a:rPr lang="en-US" sz="2300" dirty="0"/>
            </a:br>
            <a:endParaRPr lang="en-US" sz="2300" b="0" i="0" dirty="0">
              <a:solidFill>
                <a:srgbClr val="202124"/>
              </a:solidFill>
              <a:effectLst/>
            </a:endParaRPr>
          </a:p>
          <a:p>
            <a:pPr marL="0" indent="0" algn="ctr">
              <a:lnSpc>
                <a:spcPct val="120000"/>
              </a:lnSpc>
              <a:buNone/>
            </a:pPr>
            <a:r>
              <a:rPr lang="en-US" sz="4400" dirty="0">
                <a:solidFill>
                  <a:srgbClr val="202124"/>
                </a:solidFill>
                <a:latin typeface="arial" panose="020B0604020202020204" pitchFamily="34" charset="0"/>
              </a:rPr>
              <a:t>From the JDMC Rose Garden , clicked by </a:t>
            </a:r>
            <a:endParaRPr lang="en-IN" sz="4400" dirty="0"/>
          </a:p>
          <a:p>
            <a:pPr marL="0" indent="0" algn="ctr">
              <a:lnSpc>
                <a:spcPct val="120000"/>
              </a:lnSpc>
              <a:buNone/>
            </a:pPr>
            <a:r>
              <a:rPr lang="en-IN" sz="4400" dirty="0"/>
              <a:t>DR. Namita Sethi , JDMC</a:t>
            </a:r>
          </a:p>
          <a:p>
            <a:pPr marL="0" indent="0" algn="ctr">
              <a:lnSpc>
                <a:spcPct val="120000"/>
              </a:lnSpc>
              <a:buNone/>
            </a:pPr>
            <a:r>
              <a:rPr lang="en-IN" sz="4400" dirty="0"/>
              <a:t>SOURCE – gardening khnowhow.com</a:t>
            </a:r>
          </a:p>
          <a:p>
            <a:pPr algn="ctr"/>
            <a:endParaRPr lang="en-IN" sz="1800" dirty="0"/>
          </a:p>
          <a:p>
            <a:pPr algn="ctr"/>
            <a:endParaRPr lang="en-IN" sz="2000" dirty="0"/>
          </a:p>
        </p:txBody>
      </p:sp>
    </p:spTree>
    <p:extLst>
      <p:ext uri="{BB962C8B-B14F-4D97-AF65-F5344CB8AC3E}">
        <p14:creationId xmlns:p14="http://schemas.microsoft.com/office/powerpoint/2010/main" val="123392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D0DC0-0D79-C0A5-B4CD-9A1908F8DECD}"/>
              </a:ext>
            </a:extLst>
          </p:cNvPr>
          <p:cNvSpPr>
            <a:spLocks noGrp="1"/>
          </p:cNvSpPr>
          <p:nvPr>
            <p:ph type="title"/>
          </p:nvPr>
        </p:nvSpPr>
        <p:spPr>
          <a:xfrm>
            <a:off x="8072844" y="808559"/>
            <a:ext cx="3898069" cy="2620441"/>
          </a:xfrm>
        </p:spPr>
        <p:txBody>
          <a:bodyPr>
            <a:normAutofit fontScale="90000"/>
          </a:bodyPr>
          <a:lstStyle/>
          <a:p>
            <a:pPr algn="ctr"/>
            <a:br>
              <a:rPr lang="en-IN" sz="2400" dirty="0"/>
            </a:br>
            <a:r>
              <a:rPr lang="en-IN" sz="2800" b="1" u="sng" dirty="0">
                <a:solidFill>
                  <a:srgbClr val="00B050"/>
                </a:solidFill>
              </a:rPr>
              <a:t>SCIENTIFIC NAME</a:t>
            </a:r>
            <a:br>
              <a:rPr lang="en-IN" sz="2800" b="1" u="sng" dirty="0"/>
            </a:br>
            <a:r>
              <a:rPr lang="en-IN" sz="2700" dirty="0"/>
              <a:t>rosa chinensis minima</a:t>
            </a:r>
            <a:br>
              <a:rPr lang="en-IN" sz="2800" dirty="0"/>
            </a:br>
            <a:br>
              <a:rPr lang="en-IN" sz="3200" dirty="0"/>
            </a:br>
            <a:r>
              <a:rPr lang="en-IN" sz="2800" b="1" u="sng" dirty="0">
                <a:solidFill>
                  <a:srgbClr val="FF0000"/>
                </a:solidFill>
              </a:rPr>
              <a:t>COMMON NAME</a:t>
            </a:r>
            <a:br>
              <a:rPr lang="en-IN" sz="3200" b="1" u="sng" dirty="0"/>
            </a:br>
            <a:r>
              <a:rPr lang="en-IN" sz="2200" b="1" u="sng" dirty="0" err="1"/>
              <a:t>miniflora</a:t>
            </a:r>
            <a:r>
              <a:rPr lang="en-IN" sz="2200" b="1" u="sng" dirty="0"/>
              <a:t> </a:t>
            </a:r>
            <a:br>
              <a:rPr lang="en-IN" sz="2200" b="1" u="sng" dirty="0"/>
            </a:br>
            <a:br>
              <a:rPr lang="en-IN" sz="2200" b="1" u="sng" dirty="0"/>
            </a:br>
            <a:br>
              <a:rPr lang="en-IN" sz="2200" b="1" u="sng" dirty="0"/>
            </a:br>
            <a:br>
              <a:rPr lang="en-IN" sz="2800" dirty="0"/>
            </a:br>
            <a:endParaRPr lang="en-IN" sz="2000" dirty="0"/>
          </a:p>
        </p:txBody>
      </p:sp>
      <p:pic>
        <p:nvPicPr>
          <p:cNvPr id="6" name="Content Placeholder 5">
            <a:extLst>
              <a:ext uri="{FF2B5EF4-FFF2-40B4-BE49-F238E27FC236}">
                <a16:creationId xmlns:a16="http://schemas.microsoft.com/office/drawing/2014/main" id="{5C781B08-53FB-2FA9-9D01-0098FF862D0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 y="-1"/>
            <a:ext cx="7425040" cy="6574971"/>
          </a:xfrm>
        </p:spPr>
      </p:pic>
      <p:sp>
        <p:nvSpPr>
          <p:cNvPr id="4" name="Content Placeholder 3">
            <a:extLst>
              <a:ext uri="{FF2B5EF4-FFF2-40B4-BE49-F238E27FC236}">
                <a16:creationId xmlns:a16="http://schemas.microsoft.com/office/drawing/2014/main" id="{18AE7F9E-1372-21A1-6C84-37BF1403CAD5}"/>
              </a:ext>
            </a:extLst>
          </p:cNvPr>
          <p:cNvSpPr>
            <a:spLocks noGrp="1"/>
          </p:cNvSpPr>
          <p:nvPr>
            <p:ph sz="half" idx="2"/>
          </p:nvPr>
        </p:nvSpPr>
        <p:spPr>
          <a:xfrm>
            <a:off x="7585166" y="2705977"/>
            <a:ext cx="4545874" cy="3156155"/>
          </a:xfrm>
        </p:spPr>
        <p:txBody>
          <a:bodyPr>
            <a:normAutofit fontScale="70000" lnSpcReduction="20000"/>
          </a:bodyPr>
          <a:lstStyle/>
          <a:p>
            <a:pPr marL="0" indent="0" algn="ctr">
              <a:buNone/>
            </a:pPr>
            <a:r>
              <a:rPr lang="en-IN" sz="3100" b="1" dirty="0">
                <a:solidFill>
                  <a:srgbClr val="7030A0"/>
                </a:solidFill>
              </a:rPr>
              <a:t>                 INTERESTING FACTS</a:t>
            </a:r>
          </a:p>
          <a:p>
            <a:pPr marL="0" indent="0">
              <a:buNone/>
            </a:pPr>
            <a:r>
              <a:rPr lang="en-US" sz="1800" b="0" i="0" dirty="0">
                <a:solidFill>
                  <a:srgbClr val="333333"/>
                </a:solidFill>
                <a:effectLst/>
              </a:rPr>
              <a:t>Miniature rose bushes can be 10 to 24 inches (25-61 cm.) in height and their blooms are 1 ½ inches (4 cm.) or less across in size. </a:t>
            </a:r>
            <a:r>
              <a:rPr lang="en-US" sz="1800" b="0" i="0" dirty="0" err="1">
                <a:solidFill>
                  <a:srgbClr val="333333"/>
                </a:solidFill>
                <a:effectLst/>
              </a:rPr>
              <a:t>Miniflora</a:t>
            </a:r>
            <a:r>
              <a:rPr lang="en-US" sz="1800" b="0" i="0" dirty="0">
                <a:solidFill>
                  <a:srgbClr val="333333"/>
                </a:solidFill>
                <a:effectLst/>
              </a:rPr>
              <a:t> rose bushes are somewhat larger in plant and bloom size. The average </a:t>
            </a:r>
            <a:r>
              <a:rPr lang="en-US" sz="1800" b="0" i="0" dirty="0" err="1">
                <a:solidFill>
                  <a:srgbClr val="333333"/>
                </a:solidFill>
                <a:effectLst/>
              </a:rPr>
              <a:t>miniflora</a:t>
            </a:r>
            <a:r>
              <a:rPr lang="en-US" sz="1800" b="0" i="0" dirty="0">
                <a:solidFill>
                  <a:srgbClr val="333333"/>
                </a:solidFill>
                <a:effectLst/>
              </a:rPr>
              <a:t> rose bush size is 2 ½ to 4 ½ feet (76 cm. to 1 m.) tall and can be within that range for plant width as well. The </a:t>
            </a:r>
            <a:r>
              <a:rPr lang="en-US" sz="1800" b="0" i="0" dirty="0" err="1">
                <a:solidFill>
                  <a:srgbClr val="333333"/>
                </a:solidFill>
                <a:effectLst/>
              </a:rPr>
              <a:t>miniflora</a:t>
            </a:r>
            <a:r>
              <a:rPr lang="en-US" sz="1800" b="0" i="0" dirty="0">
                <a:solidFill>
                  <a:srgbClr val="333333"/>
                </a:solidFill>
                <a:effectLst/>
              </a:rPr>
              <a:t> class was developed for those rose bushes that grow too large in bush or bloom size to be classified as miniatures, yet they are still smaller in bloom size than the floribundas, grandifloras, and hybrid teas.</a:t>
            </a:r>
            <a:br>
              <a:rPr lang="en-US" sz="1800" dirty="0"/>
            </a:br>
            <a:br>
              <a:rPr lang="en-US" sz="1600" dirty="0"/>
            </a:br>
            <a:endParaRPr lang="en-US" sz="1600" b="0" i="0" dirty="0">
              <a:solidFill>
                <a:srgbClr val="202124"/>
              </a:solidFill>
              <a:effectLst/>
            </a:endParaRPr>
          </a:p>
          <a:p>
            <a:pPr marL="0" indent="0" algn="ctr">
              <a:buNone/>
            </a:pPr>
            <a:r>
              <a:rPr lang="en-US" sz="1400" dirty="0">
                <a:solidFill>
                  <a:srgbClr val="202124"/>
                </a:solidFill>
                <a:latin typeface="arial" panose="020B0604020202020204" pitchFamily="34" charset="0"/>
              </a:rPr>
              <a:t>From the JDMC Rose Garden , clicked by </a:t>
            </a:r>
            <a:endParaRPr lang="en-IN" sz="1800" dirty="0"/>
          </a:p>
          <a:p>
            <a:pPr marL="0" indent="0" algn="ctr">
              <a:lnSpc>
                <a:spcPct val="150000"/>
              </a:lnSpc>
              <a:buNone/>
            </a:pPr>
            <a:r>
              <a:rPr lang="en-IN" sz="1800" dirty="0"/>
              <a:t>DR. Namita Sethi , JDMC</a:t>
            </a:r>
          </a:p>
          <a:p>
            <a:pPr marL="0" indent="0" algn="ctr">
              <a:lnSpc>
                <a:spcPct val="150000"/>
              </a:lnSpc>
              <a:buNone/>
            </a:pPr>
            <a:r>
              <a:rPr lang="en-IN" sz="1200" dirty="0"/>
              <a:t>SOURCE – gardening knowhow.com</a:t>
            </a:r>
          </a:p>
          <a:p>
            <a:pPr algn="ctr"/>
            <a:endParaRPr lang="en-IN" sz="1800" dirty="0"/>
          </a:p>
          <a:p>
            <a:pPr algn="ctr"/>
            <a:endParaRPr lang="en-IN" sz="2000" dirty="0"/>
          </a:p>
        </p:txBody>
      </p:sp>
    </p:spTree>
    <p:extLst>
      <p:ext uri="{BB962C8B-B14F-4D97-AF65-F5344CB8AC3E}">
        <p14:creationId xmlns:p14="http://schemas.microsoft.com/office/powerpoint/2010/main" val="3969464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33D-C8FA-303B-342F-9C98ECEE1076}"/>
              </a:ext>
            </a:extLst>
          </p:cNvPr>
          <p:cNvSpPr>
            <a:spLocks noGrp="1"/>
          </p:cNvSpPr>
          <p:nvPr>
            <p:ph type="title"/>
          </p:nvPr>
        </p:nvSpPr>
        <p:spPr>
          <a:xfrm>
            <a:off x="7548154" y="733288"/>
            <a:ext cx="5181601" cy="2802195"/>
          </a:xfrm>
        </p:spPr>
        <p:txBody>
          <a:bodyPr>
            <a:normAutofit/>
          </a:bodyPr>
          <a:lstStyle/>
          <a:p>
            <a:pPr algn="ctr"/>
            <a:r>
              <a:rPr lang="en-IN" sz="2800" b="1" u="sng" dirty="0">
                <a:solidFill>
                  <a:srgbClr val="00B050"/>
                </a:solidFill>
              </a:rPr>
              <a:t>SCIENTIFIC NAME</a:t>
            </a:r>
            <a:br>
              <a:rPr lang="en-IN" sz="2800" b="1" u="sng" dirty="0"/>
            </a:br>
            <a:r>
              <a:rPr lang="en-IN" sz="2200" dirty="0"/>
              <a:t>Celendula</a:t>
            </a:r>
            <a:br>
              <a:rPr lang="en-IN" sz="2800" dirty="0"/>
            </a:br>
            <a:br>
              <a:rPr lang="en-IN" sz="3200" dirty="0"/>
            </a:br>
            <a:r>
              <a:rPr lang="en-IN" sz="2800" b="1" u="sng" dirty="0">
                <a:solidFill>
                  <a:srgbClr val="FF0000"/>
                </a:solidFill>
              </a:rPr>
              <a:t>COMMON NAME</a:t>
            </a:r>
            <a:br>
              <a:rPr lang="en-IN" sz="3200" b="1" u="sng" dirty="0"/>
            </a:br>
            <a:r>
              <a:rPr lang="en-IN" sz="2200" dirty="0"/>
              <a:t>Common Marigold</a:t>
            </a:r>
            <a:endParaRPr lang="en-IN" sz="2000" dirty="0"/>
          </a:p>
        </p:txBody>
      </p:sp>
      <p:pic>
        <p:nvPicPr>
          <p:cNvPr id="6" name="Content Placeholder 5">
            <a:extLst>
              <a:ext uri="{FF2B5EF4-FFF2-40B4-BE49-F238E27FC236}">
                <a16:creationId xmlns:a16="http://schemas.microsoft.com/office/drawing/2014/main" id="{E692EC01-CFFE-3851-06D2-7C6C16BD589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8512"/>
            <a:ext cx="7463246" cy="6549042"/>
          </a:xfrm>
        </p:spPr>
      </p:pic>
      <p:sp>
        <p:nvSpPr>
          <p:cNvPr id="4" name="Content Placeholder 3">
            <a:extLst>
              <a:ext uri="{FF2B5EF4-FFF2-40B4-BE49-F238E27FC236}">
                <a16:creationId xmlns:a16="http://schemas.microsoft.com/office/drawing/2014/main" id="{CB2840C4-CB32-CDA6-143F-B5DCE40AE5DF}"/>
              </a:ext>
            </a:extLst>
          </p:cNvPr>
          <p:cNvSpPr>
            <a:spLocks noGrp="1"/>
          </p:cNvSpPr>
          <p:nvPr>
            <p:ph sz="half" idx="2"/>
          </p:nvPr>
        </p:nvSpPr>
        <p:spPr>
          <a:xfrm>
            <a:off x="7975963" y="3109241"/>
            <a:ext cx="4325982" cy="2951925"/>
          </a:xfrm>
        </p:spPr>
        <p:txBody>
          <a:bodyPr>
            <a:normAutofit/>
          </a:bodyPr>
          <a:lstStyle/>
          <a:p>
            <a:pPr marL="0" indent="0" algn="ctr">
              <a:lnSpc>
                <a:spcPct val="100000"/>
              </a:lnSpc>
              <a:buNone/>
            </a:pPr>
            <a:r>
              <a:rPr lang="en-IN" sz="2000" b="1" u="sng" dirty="0">
                <a:solidFill>
                  <a:srgbClr val="7030A0"/>
                </a:solidFill>
              </a:rPr>
              <a:t>INTERESTING FACTS</a:t>
            </a:r>
          </a:p>
          <a:p>
            <a:pPr marL="0" indent="0">
              <a:lnSpc>
                <a:spcPct val="100000"/>
              </a:lnSpc>
              <a:buNone/>
            </a:pPr>
            <a:r>
              <a:rPr lang="en-IN" sz="1800" dirty="0"/>
              <a:t>Celendula officinalis , the pot marigold, common marigold, ruddles is flowering plant in the daisy family . It is probably native to southern Europe and it may possibly be of garden origin.</a:t>
            </a:r>
          </a:p>
          <a:p>
            <a:pPr marL="0" indent="0" algn="ctr">
              <a:lnSpc>
                <a:spcPct val="100000"/>
              </a:lnSpc>
              <a:buNone/>
            </a:pPr>
            <a:endParaRPr lang="en-IN" sz="1800" dirty="0"/>
          </a:p>
          <a:p>
            <a:pPr marL="0" indent="0" algn="ctr">
              <a:buNone/>
            </a:pPr>
            <a:endParaRPr lang="en-IN" sz="2000" dirty="0"/>
          </a:p>
        </p:txBody>
      </p:sp>
    </p:spTree>
    <p:extLst>
      <p:ext uri="{BB962C8B-B14F-4D97-AF65-F5344CB8AC3E}">
        <p14:creationId xmlns:p14="http://schemas.microsoft.com/office/powerpoint/2010/main" val="1577610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4E2A4-B8DB-DFD0-7DC9-863FD8A7D5E9}"/>
              </a:ext>
            </a:extLst>
          </p:cNvPr>
          <p:cNvSpPr>
            <a:spLocks noGrp="1"/>
          </p:cNvSpPr>
          <p:nvPr>
            <p:ph type="title"/>
          </p:nvPr>
        </p:nvSpPr>
        <p:spPr>
          <a:xfrm>
            <a:off x="7591696" y="426101"/>
            <a:ext cx="5181601" cy="3138796"/>
          </a:xfrm>
        </p:spPr>
        <p:txBody>
          <a:bodyPr>
            <a:normAutofit/>
          </a:bodyPr>
          <a:lstStyle/>
          <a:p>
            <a:pPr algn="ctr"/>
            <a:r>
              <a:rPr lang="en-IN" sz="2400" b="1" u="sng" dirty="0">
                <a:solidFill>
                  <a:srgbClr val="00B050"/>
                </a:solidFill>
              </a:rPr>
              <a:t>SCIENTIFIC NAME</a:t>
            </a:r>
            <a:br>
              <a:rPr lang="en-IN" sz="2800" b="1" u="sng" dirty="0"/>
            </a:br>
            <a:r>
              <a:rPr lang="en-IN" sz="2400" dirty="0"/>
              <a:t>rosa gallica</a:t>
            </a:r>
            <a:br>
              <a:rPr lang="en-IN" sz="2800" dirty="0"/>
            </a:br>
            <a:br>
              <a:rPr lang="en-IN" sz="2800" dirty="0"/>
            </a:br>
            <a:r>
              <a:rPr lang="en-IN" sz="2400" b="1" u="sng" dirty="0">
                <a:solidFill>
                  <a:srgbClr val="FF0000"/>
                </a:solidFill>
              </a:rPr>
              <a:t>COMMON NAME</a:t>
            </a:r>
            <a:br>
              <a:rPr lang="en-IN" sz="3200" b="1" u="sng" dirty="0"/>
            </a:br>
            <a:r>
              <a:rPr lang="en-IN" sz="2800" dirty="0"/>
              <a:t>french </a:t>
            </a:r>
            <a:r>
              <a:rPr lang="en-IN" sz="2400" dirty="0"/>
              <a:t>rose</a:t>
            </a:r>
            <a:endParaRPr lang="en-IN" sz="2000" dirty="0"/>
          </a:p>
        </p:txBody>
      </p:sp>
      <p:pic>
        <p:nvPicPr>
          <p:cNvPr id="6" name="Content Placeholder 5">
            <a:extLst>
              <a:ext uri="{FF2B5EF4-FFF2-40B4-BE49-F238E27FC236}">
                <a16:creationId xmlns:a16="http://schemas.microsoft.com/office/drawing/2014/main" id="{EBD40006-7EDF-26D5-7AB4-AFCD8BF4A9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
            <a:ext cx="7498080" cy="6583681"/>
          </a:xfrm>
        </p:spPr>
      </p:pic>
      <p:sp>
        <p:nvSpPr>
          <p:cNvPr id="4" name="Content Placeholder 3">
            <a:extLst>
              <a:ext uri="{FF2B5EF4-FFF2-40B4-BE49-F238E27FC236}">
                <a16:creationId xmlns:a16="http://schemas.microsoft.com/office/drawing/2014/main" id="{285DD606-1E9A-6F94-D150-8DD8AB4427D5}"/>
              </a:ext>
            </a:extLst>
          </p:cNvPr>
          <p:cNvSpPr>
            <a:spLocks noGrp="1"/>
          </p:cNvSpPr>
          <p:nvPr>
            <p:ph sz="half" idx="2"/>
          </p:nvPr>
        </p:nvSpPr>
        <p:spPr>
          <a:xfrm>
            <a:off x="8273142" y="3042382"/>
            <a:ext cx="3918857" cy="2873324"/>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Rosa gallica or french rose is a species of flowering plant in the rose family native to southern and central Europe eastwards to turkey. It is a parents of several cultivars..</a:t>
            </a:r>
          </a:p>
          <a:p>
            <a:pPr marL="0" indent="0" algn="ctr">
              <a:lnSpc>
                <a:spcPct val="100000"/>
              </a:lnSpc>
              <a:buNone/>
            </a:pPr>
            <a:endParaRPr lang="en-IN" sz="2000" dirty="0"/>
          </a:p>
          <a:p>
            <a:pPr algn="ctr"/>
            <a:endParaRPr lang="en-IN" sz="2000" dirty="0"/>
          </a:p>
        </p:txBody>
      </p:sp>
    </p:spTree>
    <p:extLst>
      <p:ext uri="{BB962C8B-B14F-4D97-AF65-F5344CB8AC3E}">
        <p14:creationId xmlns:p14="http://schemas.microsoft.com/office/powerpoint/2010/main" val="2528090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35990-A5A2-9F29-7862-BE379672208D}"/>
              </a:ext>
            </a:extLst>
          </p:cNvPr>
          <p:cNvSpPr>
            <a:spLocks noGrp="1"/>
          </p:cNvSpPr>
          <p:nvPr>
            <p:ph type="title"/>
          </p:nvPr>
        </p:nvSpPr>
        <p:spPr>
          <a:xfrm>
            <a:off x="7591695" y="380502"/>
            <a:ext cx="5181601" cy="2938515"/>
          </a:xfrm>
        </p:spPr>
        <p:txBody>
          <a:bodyPr>
            <a:normAutofit/>
          </a:bodyPr>
          <a:lstStyle/>
          <a:p>
            <a:pPr algn="ctr"/>
            <a:r>
              <a:rPr lang="en-IN" sz="2400" b="1" u="sng" dirty="0">
                <a:solidFill>
                  <a:srgbClr val="00B050"/>
                </a:solidFill>
              </a:rPr>
              <a:t>SCIENTIFIC NAME</a:t>
            </a:r>
            <a:br>
              <a:rPr lang="en-IN" sz="2400" b="1" u="sng" dirty="0"/>
            </a:br>
            <a:r>
              <a:rPr lang="en-IN" sz="1800" dirty="0"/>
              <a:t>POAEONIA SUFFRUTICOSA</a:t>
            </a:r>
            <a:br>
              <a:rPr lang="en-IN" sz="2400" dirty="0"/>
            </a:br>
            <a:br>
              <a:rPr lang="en-IN" sz="2800" dirty="0"/>
            </a:br>
            <a:r>
              <a:rPr lang="en-IN" sz="2400" b="1" u="sng" dirty="0">
                <a:solidFill>
                  <a:srgbClr val="FF0000"/>
                </a:solidFill>
              </a:rPr>
              <a:t>COMMON NAME</a:t>
            </a:r>
            <a:br>
              <a:rPr lang="en-IN" sz="2800" b="1" u="sng" dirty="0"/>
            </a:br>
            <a:r>
              <a:rPr lang="en-IN" sz="2000" dirty="0"/>
              <a:t>moutan peony</a:t>
            </a:r>
            <a:endParaRPr lang="en-IN" sz="1800" dirty="0"/>
          </a:p>
        </p:txBody>
      </p:sp>
      <p:pic>
        <p:nvPicPr>
          <p:cNvPr id="6" name="Content Placeholder 5">
            <a:extLst>
              <a:ext uri="{FF2B5EF4-FFF2-40B4-BE49-F238E27FC236}">
                <a16:creationId xmlns:a16="http://schemas.microsoft.com/office/drawing/2014/main" id="{128616AE-600C-734D-ED7D-7B4E78F70C5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7495901" cy="6540137"/>
          </a:xfrm>
        </p:spPr>
      </p:pic>
      <p:sp>
        <p:nvSpPr>
          <p:cNvPr id="4" name="Content Placeholder 3">
            <a:extLst>
              <a:ext uri="{FF2B5EF4-FFF2-40B4-BE49-F238E27FC236}">
                <a16:creationId xmlns:a16="http://schemas.microsoft.com/office/drawing/2014/main" id="{F55773EC-C24E-C0BD-DF6D-17559449DBF5}"/>
              </a:ext>
            </a:extLst>
          </p:cNvPr>
          <p:cNvSpPr>
            <a:spLocks noGrp="1"/>
          </p:cNvSpPr>
          <p:nvPr>
            <p:ph sz="half" idx="2"/>
          </p:nvPr>
        </p:nvSpPr>
        <p:spPr>
          <a:xfrm>
            <a:off x="8220891" y="2840959"/>
            <a:ext cx="4101738" cy="2938515"/>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Poaeonia suffruticosa is a name used for group of cultivars of tree peonies that are the result of hybridisation with species exclusively belonging to the subsection vaginatae It highly revered in Chinese culture</a:t>
            </a:r>
          </a:p>
          <a:p>
            <a:pPr marL="0" indent="0" algn="ctr">
              <a:buNone/>
            </a:pPr>
            <a:endParaRPr lang="en-IN" sz="2000" dirty="0"/>
          </a:p>
        </p:txBody>
      </p:sp>
    </p:spTree>
    <p:extLst>
      <p:ext uri="{BB962C8B-B14F-4D97-AF65-F5344CB8AC3E}">
        <p14:creationId xmlns:p14="http://schemas.microsoft.com/office/powerpoint/2010/main" val="1497708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8A35-6E1D-C618-3942-F796B6A60F50}"/>
              </a:ext>
            </a:extLst>
          </p:cNvPr>
          <p:cNvSpPr>
            <a:spLocks noGrp="1"/>
          </p:cNvSpPr>
          <p:nvPr>
            <p:ph type="title"/>
          </p:nvPr>
        </p:nvSpPr>
        <p:spPr>
          <a:xfrm>
            <a:off x="7487737" y="399325"/>
            <a:ext cx="5257800" cy="2747963"/>
          </a:xfrm>
        </p:spPr>
        <p:txBody>
          <a:bodyPr>
            <a:normAutofit/>
          </a:bodyPr>
          <a:lstStyle/>
          <a:p>
            <a:pPr algn="ctr"/>
            <a:r>
              <a:rPr lang="en-IN" sz="2400" b="1" u="sng" dirty="0">
                <a:solidFill>
                  <a:srgbClr val="00B050"/>
                </a:solidFill>
              </a:rPr>
              <a:t>SCIENTIFIC NAME</a:t>
            </a:r>
            <a:br>
              <a:rPr lang="en-IN" sz="2400" b="1" u="sng" dirty="0"/>
            </a:br>
            <a:r>
              <a:rPr lang="en-IN" sz="1800" dirty="0"/>
              <a:t>rosa chinese</a:t>
            </a:r>
            <a:br>
              <a:rPr lang="en-IN" sz="2400" dirty="0"/>
            </a:br>
            <a:br>
              <a:rPr lang="en-IN" sz="2800" dirty="0"/>
            </a:br>
            <a:r>
              <a:rPr lang="en-IN" sz="2400" b="1" u="sng" dirty="0">
                <a:solidFill>
                  <a:srgbClr val="FF0000"/>
                </a:solidFill>
              </a:rPr>
              <a:t>COMMON NAME</a:t>
            </a:r>
            <a:br>
              <a:rPr lang="en-IN" sz="2800" b="1" u="sng" dirty="0"/>
            </a:br>
            <a:r>
              <a:rPr lang="en-IN" sz="2000" dirty="0"/>
              <a:t>china rose</a:t>
            </a:r>
            <a:endParaRPr lang="en-IN" sz="1800" dirty="0"/>
          </a:p>
        </p:txBody>
      </p:sp>
      <p:pic>
        <p:nvPicPr>
          <p:cNvPr id="6" name="Content Placeholder 5">
            <a:extLst>
              <a:ext uri="{FF2B5EF4-FFF2-40B4-BE49-F238E27FC236}">
                <a16:creationId xmlns:a16="http://schemas.microsoft.com/office/drawing/2014/main" id="{D79AD56A-33E0-D3B4-89D1-E5F79974C98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489371" cy="6548846"/>
          </a:xfrm>
        </p:spPr>
      </p:pic>
      <p:sp>
        <p:nvSpPr>
          <p:cNvPr id="4" name="Content Placeholder 3">
            <a:extLst>
              <a:ext uri="{FF2B5EF4-FFF2-40B4-BE49-F238E27FC236}">
                <a16:creationId xmlns:a16="http://schemas.microsoft.com/office/drawing/2014/main" id="{7D9757FE-3A92-D337-B519-C3A91384991B}"/>
              </a:ext>
            </a:extLst>
          </p:cNvPr>
          <p:cNvSpPr>
            <a:spLocks noGrp="1"/>
          </p:cNvSpPr>
          <p:nvPr>
            <p:ph sz="half" idx="2"/>
          </p:nvPr>
        </p:nvSpPr>
        <p:spPr>
          <a:xfrm>
            <a:off x="8307976" y="2721203"/>
            <a:ext cx="3617323" cy="3379786"/>
          </a:xfrm>
        </p:spPr>
        <p:txBody>
          <a:bodyPr>
            <a:normAutofit/>
          </a:bodyPr>
          <a:lstStyle/>
          <a:p>
            <a:pPr marL="0" indent="0" algn="ctr">
              <a:buNone/>
            </a:pPr>
            <a:r>
              <a:rPr lang="en-IN" sz="2000" b="1" u="sng" dirty="0">
                <a:solidFill>
                  <a:srgbClr val="7030A0"/>
                </a:solidFill>
              </a:rPr>
              <a:t>INTERESTING FACTS</a:t>
            </a:r>
          </a:p>
          <a:p>
            <a:pPr marL="0" indent="0">
              <a:lnSpc>
                <a:spcPct val="150000"/>
              </a:lnSpc>
              <a:buNone/>
            </a:pPr>
            <a:r>
              <a:rPr lang="en-IN" sz="1800" dirty="0"/>
              <a:t>Rosa chinensis ( chinese , pinyin ) is known commonly as the china rose, chinese rose or etc..</a:t>
            </a:r>
          </a:p>
          <a:p>
            <a:pPr marL="0" indent="0" algn="ctr">
              <a:buNone/>
            </a:pPr>
            <a:endParaRPr lang="en-IN" sz="2000" dirty="0"/>
          </a:p>
        </p:txBody>
      </p:sp>
    </p:spTree>
    <p:extLst>
      <p:ext uri="{BB962C8B-B14F-4D97-AF65-F5344CB8AC3E}">
        <p14:creationId xmlns:p14="http://schemas.microsoft.com/office/powerpoint/2010/main" val="3789612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F76F-0A13-B890-8FF1-031CC9200A88}"/>
              </a:ext>
            </a:extLst>
          </p:cNvPr>
          <p:cNvSpPr>
            <a:spLocks noGrp="1"/>
          </p:cNvSpPr>
          <p:nvPr>
            <p:ph type="title"/>
          </p:nvPr>
        </p:nvSpPr>
        <p:spPr>
          <a:xfrm>
            <a:off x="7548153" y="520402"/>
            <a:ext cx="5181601" cy="2658294"/>
          </a:xfrm>
        </p:spPr>
        <p:txBody>
          <a:bodyPr>
            <a:normAutofit/>
          </a:bodyPr>
          <a:lstStyle/>
          <a:p>
            <a:pPr algn="ctr"/>
            <a:r>
              <a:rPr lang="en-IN" sz="2700" b="1" u="sng" dirty="0">
                <a:solidFill>
                  <a:srgbClr val="00B050"/>
                </a:solidFill>
              </a:rPr>
              <a:t>SCIENTIFIC NAME</a:t>
            </a:r>
            <a:br>
              <a:rPr lang="en-IN" sz="2800" b="1" u="sng" dirty="0">
                <a:solidFill>
                  <a:srgbClr val="00B050"/>
                </a:solidFill>
              </a:rPr>
            </a:br>
            <a:r>
              <a:rPr lang="en-IN" sz="2200" dirty="0"/>
              <a:t>hybrid tea rose</a:t>
            </a:r>
            <a:br>
              <a:rPr lang="en-IN" sz="2800" dirty="0">
                <a:solidFill>
                  <a:srgbClr val="00B050"/>
                </a:solidFill>
              </a:rPr>
            </a:br>
            <a:br>
              <a:rPr lang="en-IN" sz="3200" dirty="0">
                <a:solidFill>
                  <a:srgbClr val="00B050"/>
                </a:solidFill>
              </a:rPr>
            </a:br>
            <a:r>
              <a:rPr lang="en-IN" sz="2700" b="1" u="sng" dirty="0">
                <a:solidFill>
                  <a:srgbClr val="FF0000"/>
                </a:solidFill>
              </a:rPr>
              <a:t>COMMON NAME</a:t>
            </a:r>
            <a:br>
              <a:rPr lang="en-IN" sz="3200" b="1" u="sng" dirty="0">
                <a:solidFill>
                  <a:srgbClr val="FF0000"/>
                </a:solidFill>
              </a:rPr>
            </a:br>
            <a:r>
              <a:rPr lang="en-IN" sz="2200" dirty="0"/>
              <a:t>bush rose</a:t>
            </a:r>
            <a:endParaRPr lang="en-IN" sz="2000" dirty="0"/>
          </a:p>
        </p:txBody>
      </p:sp>
      <p:pic>
        <p:nvPicPr>
          <p:cNvPr id="6" name="Content Placeholder 5">
            <a:extLst>
              <a:ext uri="{FF2B5EF4-FFF2-40B4-BE49-F238E27FC236}">
                <a16:creationId xmlns:a16="http://schemas.microsoft.com/office/drawing/2014/main" id="{7424BC62-67F1-B7ED-9BD6-BDBA6FA8A51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471954" cy="6514011"/>
          </a:xfrm>
        </p:spPr>
      </p:pic>
      <p:sp>
        <p:nvSpPr>
          <p:cNvPr id="4" name="Content Placeholder 3">
            <a:extLst>
              <a:ext uri="{FF2B5EF4-FFF2-40B4-BE49-F238E27FC236}">
                <a16:creationId xmlns:a16="http://schemas.microsoft.com/office/drawing/2014/main" id="{EA0CEB45-8FD4-8AFB-2CF4-FC4270E2921F}"/>
              </a:ext>
            </a:extLst>
          </p:cNvPr>
          <p:cNvSpPr>
            <a:spLocks noGrp="1"/>
          </p:cNvSpPr>
          <p:nvPr>
            <p:ph sz="half" idx="2"/>
          </p:nvPr>
        </p:nvSpPr>
        <p:spPr>
          <a:xfrm>
            <a:off x="8588827" y="2894268"/>
            <a:ext cx="3100252" cy="2740178"/>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You can propogate hybrid tea roses using cutting or planting seeds. Prune and deadhead..</a:t>
            </a:r>
          </a:p>
          <a:p>
            <a:pPr marL="0" indent="0" algn="ctr">
              <a:buNone/>
            </a:pPr>
            <a:endParaRPr lang="en-IN" sz="1800" dirty="0"/>
          </a:p>
        </p:txBody>
      </p:sp>
    </p:spTree>
    <p:extLst>
      <p:ext uri="{BB962C8B-B14F-4D97-AF65-F5344CB8AC3E}">
        <p14:creationId xmlns:p14="http://schemas.microsoft.com/office/powerpoint/2010/main" val="3270838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76983-F61D-6350-76C4-1B5EAFCEC605}"/>
              </a:ext>
            </a:extLst>
          </p:cNvPr>
          <p:cNvSpPr>
            <a:spLocks noGrp="1"/>
          </p:cNvSpPr>
          <p:nvPr>
            <p:ph type="title"/>
          </p:nvPr>
        </p:nvSpPr>
        <p:spPr>
          <a:xfrm>
            <a:off x="8029303" y="430315"/>
            <a:ext cx="4736338" cy="2877319"/>
          </a:xfrm>
        </p:spPr>
        <p:txBody>
          <a:bodyPr>
            <a:normAutofit/>
          </a:bodyPr>
          <a:lstStyle/>
          <a:p>
            <a:pPr algn="ctr"/>
            <a:r>
              <a:rPr lang="en-IN" sz="2400" b="1" u="sng" dirty="0">
                <a:solidFill>
                  <a:srgbClr val="00B050"/>
                </a:solidFill>
              </a:rPr>
              <a:t>SCIENTIFIC NAME</a:t>
            </a:r>
            <a:br>
              <a:rPr lang="en-IN" sz="2400" b="1" u="sng" dirty="0"/>
            </a:br>
            <a:r>
              <a:rPr lang="en-IN" sz="1800" dirty="0"/>
              <a:t>coleostephus myconis</a:t>
            </a:r>
            <a:br>
              <a:rPr lang="en-IN" sz="2400" dirty="0"/>
            </a:br>
            <a:br>
              <a:rPr lang="en-IN" sz="2800" dirty="0"/>
            </a:br>
            <a:r>
              <a:rPr lang="en-IN" sz="2400" b="1" u="sng" dirty="0">
                <a:solidFill>
                  <a:srgbClr val="FF0000"/>
                </a:solidFill>
              </a:rPr>
              <a:t>COMMON NAME</a:t>
            </a:r>
            <a:br>
              <a:rPr lang="en-IN" sz="2800" b="1" u="sng" dirty="0"/>
            </a:br>
            <a:r>
              <a:rPr lang="en-IN" sz="2000" dirty="0"/>
              <a:t>corn marigold</a:t>
            </a:r>
            <a:endParaRPr lang="en-IN" sz="1800" dirty="0"/>
          </a:p>
        </p:txBody>
      </p:sp>
      <p:pic>
        <p:nvPicPr>
          <p:cNvPr id="6" name="Content Placeholder 5">
            <a:extLst>
              <a:ext uri="{FF2B5EF4-FFF2-40B4-BE49-F238E27FC236}">
                <a16:creationId xmlns:a16="http://schemas.microsoft.com/office/drawing/2014/main" id="{D8406C1A-1D36-3C22-AAFF-3A1797A0681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
            <a:ext cx="7455662" cy="6592388"/>
          </a:xfrm>
        </p:spPr>
      </p:pic>
      <p:sp>
        <p:nvSpPr>
          <p:cNvPr id="4" name="Content Placeholder 3">
            <a:extLst>
              <a:ext uri="{FF2B5EF4-FFF2-40B4-BE49-F238E27FC236}">
                <a16:creationId xmlns:a16="http://schemas.microsoft.com/office/drawing/2014/main" id="{5DE8A520-9DDD-9332-9DEB-B220D371782D}"/>
              </a:ext>
            </a:extLst>
          </p:cNvPr>
          <p:cNvSpPr>
            <a:spLocks noGrp="1"/>
          </p:cNvSpPr>
          <p:nvPr>
            <p:ph sz="half" idx="2"/>
          </p:nvPr>
        </p:nvSpPr>
        <p:spPr>
          <a:xfrm>
            <a:off x="8596975" y="2874111"/>
            <a:ext cx="3595025" cy="3047718"/>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Coleostephus myconis known as the corn marigold s an annual herbaceous plant belonging to the genus coleostephus of the family</a:t>
            </a:r>
            <a:r>
              <a:rPr lang="en-IN" sz="2000" dirty="0"/>
              <a:t>..</a:t>
            </a:r>
          </a:p>
          <a:p>
            <a:pPr marL="0" indent="0" algn="ctr">
              <a:buNone/>
            </a:pPr>
            <a:endParaRPr lang="en-IN" sz="2000" dirty="0"/>
          </a:p>
          <a:p>
            <a:pPr marL="0" indent="0" algn="ctr">
              <a:buNone/>
            </a:pPr>
            <a:endParaRPr lang="en-IN" sz="2000" dirty="0"/>
          </a:p>
        </p:txBody>
      </p:sp>
    </p:spTree>
    <p:extLst>
      <p:ext uri="{BB962C8B-B14F-4D97-AF65-F5344CB8AC3E}">
        <p14:creationId xmlns:p14="http://schemas.microsoft.com/office/powerpoint/2010/main" val="1377764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FF66">
            <a:alpha val="42000"/>
          </a:srgb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996BA9-EEA9-0CD9-BB3A-F8D18D614AE2}"/>
              </a:ext>
            </a:extLst>
          </p:cNvPr>
          <p:cNvSpPr>
            <a:spLocks noGrp="1"/>
          </p:cNvSpPr>
          <p:nvPr>
            <p:ph type="title"/>
          </p:nvPr>
        </p:nvSpPr>
        <p:spPr>
          <a:xfrm>
            <a:off x="7883236" y="184568"/>
            <a:ext cx="4308764" cy="3063875"/>
          </a:xfrm>
        </p:spPr>
        <p:txBody>
          <a:bodyPr>
            <a:normAutofit fontScale="90000"/>
          </a:bodyPr>
          <a:lstStyle/>
          <a:p>
            <a:pPr algn="ctr">
              <a:lnSpc>
                <a:spcPct val="100000"/>
              </a:lnSpc>
            </a:pPr>
            <a:br>
              <a:rPr lang="en-IN" sz="2200" b="1" u="sng" dirty="0"/>
            </a:br>
            <a:br>
              <a:rPr lang="en-IN" sz="2200" b="1" u="sng" dirty="0"/>
            </a:br>
            <a:r>
              <a:rPr lang="en-IN" sz="2400" b="1" u="sng" dirty="0">
                <a:solidFill>
                  <a:srgbClr val="92D050"/>
                </a:solidFill>
              </a:rPr>
              <a:t>SCIENTIFIC NAME</a:t>
            </a:r>
            <a:br>
              <a:rPr lang="en-IN" sz="2200" b="1" u="sng" dirty="0"/>
            </a:br>
            <a:r>
              <a:rPr lang="en-IN" sz="2000" dirty="0"/>
              <a:t>Barbeton Daisy</a:t>
            </a:r>
            <a:br>
              <a:rPr lang="en-IN" sz="2200" dirty="0"/>
            </a:br>
            <a:br>
              <a:rPr lang="en-IN" sz="2200" dirty="0"/>
            </a:br>
            <a:r>
              <a:rPr lang="en-IN" sz="2700" b="1" u="sng" dirty="0">
                <a:solidFill>
                  <a:srgbClr val="FF0000"/>
                </a:solidFill>
              </a:rPr>
              <a:t>COMMON NAME</a:t>
            </a:r>
            <a:br>
              <a:rPr lang="en-IN" sz="2200" b="1" u="sng" dirty="0"/>
            </a:br>
            <a:r>
              <a:rPr lang="en-IN" sz="2000" dirty="0"/>
              <a:t>Gerbera Jamesonii</a:t>
            </a:r>
            <a:br>
              <a:rPr lang="en-IN" sz="2200" dirty="0"/>
            </a:br>
            <a:br>
              <a:rPr lang="en-IN" sz="2000" dirty="0"/>
            </a:br>
            <a:endParaRPr lang="en-IN" sz="2000" dirty="0"/>
          </a:p>
        </p:txBody>
      </p:sp>
      <p:pic>
        <p:nvPicPr>
          <p:cNvPr id="7" name="Content Placeholder 6">
            <a:extLst>
              <a:ext uri="{FF2B5EF4-FFF2-40B4-BE49-F238E27FC236}">
                <a16:creationId xmlns:a16="http://schemas.microsoft.com/office/drawing/2014/main" id="{FB846BBA-034C-D240-8039-66B696E6399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1"/>
            <a:ext cx="7495309" cy="6428509"/>
          </a:xfrm>
        </p:spPr>
      </p:pic>
      <p:sp>
        <p:nvSpPr>
          <p:cNvPr id="8" name="Text Placeholder 7">
            <a:extLst>
              <a:ext uri="{FF2B5EF4-FFF2-40B4-BE49-F238E27FC236}">
                <a16:creationId xmlns:a16="http://schemas.microsoft.com/office/drawing/2014/main" id="{10577459-FB72-029D-BE5D-7AD996B08809}"/>
              </a:ext>
            </a:extLst>
          </p:cNvPr>
          <p:cNvSpPr>
            <a:spLocks noGrp="1"/>
          </p:cNvSpPr>
          <p:nvPr>
            <p:ph sz="half" idx="2"/>
          </p:nvPr>
        </p:nvSpPr>
        <p:spPr>
          <a:xfrm>
            <a:off x="8035636" y="2946102"/>
            <a:ext cx="4003963" cy="3318386"/>
          </a:xfrm>
        </p:spPr>
        <p:txBody>
          <a:bodyPr>
            <a:normAutofit fontScale="25000" lnSpcReduction="20000"/>
          </a:bodyPr>
          <a:lstStyle/>
          <a:p>
            <a:pPr marL="0" indent="0" algn="ctr">
              <a:buNone/>
            </a:pPr>
            <a:r>
              <a:rPr lang="en-IN" sz="9600" b="1" u="sng" dirty="0">
                <a:solidFill>
                  <a:srgbClr val="7030A0"/>
                </a:solidFill>
              </a:rPr>
              <a:t>INTRESTING FACTS</a:t>
            </a:r>
          </a:p>
          <a:p>
            <a:pPr marL="0" indent="0" algn="just">
              <a:lnSpc>
                <a:spcPct val="100000"/>
              </a:lnSpc>
              <a:buNone/>
            </a:pPr>
            <a:r>
              <a:rPr lang="en-IN" sz="7200" dirty="0"/>
              <a:t>The first scientific description of a </a:t>
            </a:r>
            <a:r>
              <a:rPr lang="en-IN" sz="7200" b="1" dirty="0"/>
              <a:t>gerebera </a:t>
            </a:r>
            <a:r>
              <a:rPr lang="en-IN" sz="7200" dirty="0"/>
              <a:t>was made by </a:t>
            </a:r>
            <a:r>
              <a:rPr lang="en-IN" sz="7200" b="1" dirty="0"/>
              <a:t>J.D.HOOKER</a:t>
            </a:r>
            <a:r>
              <a:rPr lang="en-IN" sz="7200" dirty="0"/>
              <a:t> in Curtis botanical magazine in1889</a:t>
            </a:r>
            <a:r>
              <a:rPr lang="en-IN" sz="7200" b="1" dirty="0"/>
              <a:t> </a:t>
            </a:r>
            <a:r>
              <a:rPr lang="en-IN" sz="7200" dirty="0"/>
              <a:t>when he described gerebera jamesonii , a south African species also known as Transvaal daisy or Barberton daisy. Gerbera is also commonly known as the African daisy.</a:t>
            </a:r>
          </a:p>
          <a:p>
            <a:pPr marL="0" indent="0">
              <a:buNone/>
            </a:pPr>
            <a:endParaRPr lang="en-IN" dirty="0"/>
          </a:p>
          <a:p>
            <a:pPr marL="0" indent="0" algn="ctr">
              <a:buNone/>
            </a:pPr>
            <a:endParaRPr lang="en-IN" dirty="0"/>
          </a:p>
          <a:p>
            <a:endParaRPr lang="en-IN" dirty="0"/>
          </a:p>
        </p:txBody>
      </p:sp>
    </p:spTree>
    <p:extLst>
      <p:ext uri="{BB962C8B-B14F-4D97-AF65-F5344CB8AC3E}">
        <p14:creationId xmlns:p14="http://schemas.microsoft.com/office/powerpoint/2010/main" val="98542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48704-785E-1704-6012-6812C9F84F51}"/>
              </a:ext>
            </a:extLst>
          </p:cNvPr>
          <p:cNvSpPr>
            <a:spLocks noGrp="1"/>
          </p:cNvSpPr>
          <p:nvPr>
            <p:ph type="title"/>
          </p:nvPr>
        </p:nvSpPr>
        <p:spPr>
          <a:xfrm>
            <a:off x="7530736" y="431493"/>
            <a:ext cx="5257800" cy="2776281"/>
          </a:xfrm>
        </p:spPr>
        <p:txBody>
          <a:bodyPr>
            <a:normAutofit/>
          </a:bodyPr>
          <a:lstStyle/>
          <a:p>
            <a:pPr algn="ctr"/>
            <a:br>
              <a:rPr lang="en-IN" sz="2400" dirty="0"/>
            </a:br>
            <a:r>
              <a:rPr lang="en-IN" sz="2400" b="1" u="sng" dirty="0">
                <a:solidFill>
                  <a:srgbClr val="00B050"/>
                </a:solidFill>
              </a:rPr>
              <a:t>SCIENTIFIC NAME</a:t>
            </a:r>
            <a:br>
              <a:rPr lang="en-IN" sz="2800" b="1" u="sng" dirty="0"/>
            </a:br>
            <a:r>
              <a:rPr lang="en-IN" sz="2200" dirty="0"/>
              <a:t>viola tricolor vsr. hortensis</a:t>
            </a:r>
            <a:br>
              <a:rPr lang="en-IN" sz="2800" dirty="0"/>
            </a:br>
            <a:br>
              <a:rPr lang="en-IN" sz="3200" dirty="0"/>
            </a:br>
            <a:r>
              <a:rPr lang="en-IN" sz="2400" b="1" u="sng" dirty="0">
                <a:solidFill>
                  <a:srgbClr val="FF0000"/>
                </a:solidFill>
              </a:rPr>
              <a:t>COMMON NAME</a:t>
            </a:r>
            <a:br>
              <a:rPr lang="en-IN" sz="3200" b="1" u="sng" dirty="0"/>
            </a:br>
            <a:r>
              <a:rPr lang="en-IN" sz="2000" dirty="0"/>
              <a:t>pansy</a:t>
            </a:r>
          </a:p>
        </p:txBody>
      </p:sp>
      <p:pic>
        <p:nvPicPr>
          <p:cNvPr id="6" name="Content Placeholder 5">
            <a:extLst>
              <a:ext uri="{FF2B5EF4-FFF2-40B4-BE49-F238E27FC236}">
                <a16:creationId xmlns:a16="http://schemas.microsoft.com/office/drawing/2014/main" id="{D019A524-B60A-3582-D9A6-CFCB09FCD0B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530736" cy="6557554"/>
          </a:xfrm>
        </p:spPr>
      </p:pic>
      <p:sp>
        <p:nvSpPr>
          <p:cNvPr id="4" name="Content Placeholder 3">
            <a:extLst>
              <a:ext uri="{FF2B5EF4-FFF2-40B4-BE49-F238E27FC236}">
                <a16:creationId xmlns:a16="http://schemas.microsoft.com/office/drawing/2014/main" id="{F857DB38-C446-EE79-6D6D-7D2F49E86498}"/>
              </a:ext>
            </a:extLst>
          </p:cNvPr>
          <p:cNvSpPr>
            <a:spLocks noGrp="1"/>
          </p:cNvSpPr>
          <p:nvPr>
            <p:ph sz="half" idx="2"/>
          </p:nvPr>
        </p:nvSpPr>
        <p:spPr>
          <a:xfrm>
            <a:off x="8029301" y="2905572"/>
            <a:ext cx="4162699" cy="3124047"/>
          </a:xfrm>
        </p:spPr>
        <p:txBody>
          <a:bodyPr>
            <a:normAutofit/>
          </a:bodyPr>
          <a:lstStyle/>
          <a:p>
            <a:pPr marL="457200" lvl="1" indent="0" algn="ctr">
              <a:lnSpc>
                <a:spcPct val="120000"/>
              </a:lnSpc>
              <a:buNone/>
            </a:pPr>
            <a:r>
              <a:rPr lang="en-IN" b="1" u="sng" dirty="0">
                <a:solidFill>
                  <a:srgbClr val="7030A0"/>
                </a:solidFill>
              </a:rPr>
              <a:t>INTERESTING FACTS</a:t>
            </a:r>
          </a:p>
          <a:p>
            <a:pPr marL="457200" lvl="1" indent="0">
              <a:lnSpc>
                <a:spcPct val="120000"/>
              </a:lnSpc>
              <a:buNone/>
            </a:pPr>
            <a:r>
              <a:rPr lang="en-IN" sz="2000" dirty="0"/>
              <a:t>The garden pansy is a type of large flowering hybrid plant  cultivated as agarden flower. It is derived by hybridization from several speciesin the section melanium.</a:t>
            </a:r>
          </a:p>
          <a:p>
            <a:pPr marL="457200" lvl="1" indent="0" algn="ctr">
              <a:buNone/>
            </a:pPr>
            <a:endParaRPr lang="en-IN" sz="2000" dirty="0"/>
          </a:p>
        </p:txBody>
      </p:sp>
    </p:spTree>
    <p:extLst>
      <p:ext uri="{BB962C8B-B14F-4D97-AF65-F5344CB8AC3E}">
        <p14:creationId xmlns:p14="http://schemas.microsoft.com/office/powerpoint/2010/main" val="2221904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FA51-32B0-49A1-C18F-E8035B4CEBAC}"/>
              </a:ext>
            </a:extLst>
          </p:cNvPr>
          <p:cNvSpPr>
            <a:spLocks noGrp="1"/>
          </p:cNvSpPr>
          <p:nvPr>
            <p:ph type="title"/>
          </p:nvPr>
        </p:nvSpPr>
        <p:spPr>
          <a:xfrm>
            <a:off x="7382691" y="452210"/>
            <a:ext cx="5257800" cy="2658294"/>
          </a:xfrm>
        </p:spPr>
        <p:txBody>
          <a:bodyPr>
            <a:normAutofit/>
          </a:bodyPr>
          <a:lstStyle/>
          <a:p>
            <a:pPr algn="ctr"/>
            <a:r>
              <a:rPr lang="en-IN" sz="2400" b="1" u="sng" dirty="0">
                <a:solidFill>
                  <a:srgbClr val="00B050"/>
                </a:solidFill>
              </a:rPr>
              <a:t>SCIENTIFIC NAME</a:t>
            </a:r>
            <a:br>
              <a:rPr lang="en-IN" sz="2400" b="1" u="sng" dirty="0"/>
            </a:br>
            <a:r>
              <a:rPr lang="en-IN" sz="2000" dirty="0"/>
              <a:t>Dahlia imperialis</a:t>
            </a:r>
            <a:br>
              <a:rPr lang="en-IN" sz="2400" dirty="0"/>
            </a:br>
            <a:br>
              <a:rPr lang="en-IN" sz="2800" dirty="0"/>
            </a:br>
            <a:r>
              <a:rPr lang="en-IN" sz="2400" b="1" u="sng" dirty="0">
                <a:solidFill>
                  <a:srgbClr val="FF0000"/>
                </a:solidFill>
              </a:rPr>
              <a:t>COMMON NAME</a:t>
            </a:r>
            <a:br>
              <a:rPr lang="en-IN" sz="2800" b="1" u="sng" dirty="0">
                <a:solidFill>
                  <a:srgbClr val="FF0000"/>
                </a:solidFill>
              </a:rPr>
            </a:br>
            <a:r>
              <a:rPr lang="en-IN" sz="2000" dirty="0"/>
              <a:t>bell tree dahlia</a:t>
            </a:r>
            <a:endParaRPr lang="en-IN" sz="1800" dirty="0"/>
          </a:p>
        </p:txBody>
      </p:sp>
      <p:pic>
        <p:nvPicPr>
          <p:cNvPr id="6" name="Content Placeholder 5">
            <a:extLst>
              <a:ext uri="{FF2B5EF4-FFF2-40B4-BE49-F238E27FC236}">
                <a16:creationId xmlns:a16="http://schemas.microsoft.com/office/drawing/2014/main" id="{662B94C8-8F58-D21A-D86D-A03ED05FCE5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463246" cy="6566263"/>
          </a:xfrm>
        </p:spPr>
      </p:pic>
      <p:sp>
        <p:nvSpPr>
          <p:cNvPr id="4" name="Content Placeholder 3">
            <a:extLst>
              <a:ext uri="{FF2B5EF4-FFF2-40B4-BE49-F238E27FC236}">
                <a16:creationId xmlns:a16="http://schemas.microsoft.com/office/drawing/2014/main" id="{6ED55694-A24F-5A9C-6C89-BFEAB214CBB7}"/>
              </a:ext>
            </a:extLst>
          </p:cNvPr>
          <p:cNvSpPr>
            <a:spLocks noGrp="1"/>
          </p:cNvSpPr>
          <p:nvPr>
            <p:ph sz="half" idx="2"/>
          </p:nvPr>
        </p:nvSpPr>
        <p:spPr>
          <a:xfrm>
            <a:off x="8101148" y="2763004"/>
            <a:ext cx="3901441" cy="2917569"/>
          </a:xfrm>
        </p:spPr>
        <p:txBody>
          <a:bodyPr>
            <a:normAutofit/>
          </a:bodyPr>
          <a:lstStyle/>
          <a:p>
            <a:pPr marL="0" indent="0" algn="ctr">
              <a:buNone/>
            </a:pPr>
            <a:r>
              <a:rPr lang="en-IN" sz="2400" b="1" u="sng" dirty="0">
                <a:solidFill>
                  <a:srgbClr val="7030A0"/>
                </a:solidFill>
              </a:rPr>
              <a:t>INTERESTING FACTS</a:t>
            </a:r>
          </a:p>
          <a:p>
            <a:pPr marL="0" indent="0">
              <a:buNone/>
            </a:pPr>
            <a:r>
              <a:rPr lang="en-IN" sz="1800" dirty="0"/>
              <a:t>Dahlia imperialis or bell tree dahlia is a large flowering plants of the family asteraceace growing 8-10 meters tall.</a:t>
            </a:r>
          </a:p>
          <a:p>
            <a:pPr marL="0" indent="0" algn="ctr">
              <a:buNone/>
            </a:pPr>
            <a:endParaRPr lang="en-IN" sz="2000" dirty="0"/>
          </a:p>
        </p:txBody>
      </p:sp>
    </p:spTree>
    <p:extLst>
      <p:ext uri="{BB962C8B-B14F-4D97-AF65-F5344CB8AC3E}">
        <p14:creationId xmlns:p14="http://schemas.microsoft.com/office/powerpoint/2010/main" val="946436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9B8E-333B-6EDC-E807-E178BC46F81D}"/>
              </a:ext>
            </a:extLst>
          </p:cNvPr>
          <p:cNvSpPr>
            <a:spLocks noGrp="1"/>
          </p:cNvSpPr>
          <p:nvPr>
            <p:ph type="title"/>
          </p:nvPr>
        </p:nvSpPr>
        <p:spPr>
          <a:xfrm>
            <a:off x="7510070" y="487045"/>
            <a:ext cx="5181601" cy="2747963"/>
          </a:xfrm>
        </p:spPr>
        <p:txBody>
          <a:bodyPr>
            <a:normAutofit/>
          </a:bodyPr>
          <a:lstStyle/>
          <a:p>
            <a:pPr algn="ctr"/>
            <a:r>
              <a:rPr lang="en-IN" sz="2400" b="1" u="sng" dirty="0">
                <a:solidFill>
                  <a:srgbClr val="00B050"/>
                </a:solidFill>
              </a:rPr>
              <a:t>SCIENTIFIC NAME</a:t>
            </a:r>
            <a:br>
              <a:rPr lang="en-IN" sz="2800" b="1" u="sng" dirty="0"/>
            </a:br>
            <a:r>
              <a:rPr lang="en-IN" sz="2000" dirty="0"/>
              <a:t>impatients</a:t>
            </a:r>
            <a:br>
              <a:rPr lang="en-IN" sz="2800" dirty="0"/>
            </a:br>
            <a:br>
              <a:rPr lang="en-IN" sz="3200" dirty="0"/>
            </a:br>
            <a:r>
              <a:rPr lang="en-IN" sz="2400" b="1" u="sng" dirty="0">
                <a:solidFill>
                  <a:srgbClr val="FF0000"/>
                </a:solidFill>
              </a:rPr>
              <a:t>COMMON NAME</a:t>
            </a:r>
            <a:br>
              <a:rPr lang="en-IN" sz="2700" dirty="0"/>
            </a:br>
            <a:r>
              <a:rPr lang="en-IN" sz="2000" dirty="0"/>
              <a:t>bizzy lizzy</a:t>
            </a:r>
          </a:p>
        </p:txBody>
      </p:sp>
      <p:pic>
        <p:nvPicPr>
          <p:cNvPr id="6" name="Content Placeholder 5">
            <a:extLst>
              <a:ext uri="{FF2B5EF4-FFF2-40B4-BE49-F238E27FC236}">
                <a16:creationId xmlns:a16="http://schemas.microsoft.com/office/drawing/2014/main" id="{912E5150-3ECB-D1C9-ECF2-2DD324A9021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
            <a:ext cx="7510070" cy="6557555"/>
          </a:xfrm>
        </p:spPr>
      </p:pic>
      <p:sp>
        <p:nvSpPr>
          <p:cNvPr id="4" name="Content Placeholder 3">
            <a:extLst>
              <a:ext uri="{FF2B5EF4-FFF2-40B4-BE49-F238E27FC236}">
                <a16:creationId xmlns:a16="http://schemas.microsoft.com/office/drawing/2014/main" id="{E7AD380E-413E-4049-3A10-558684D9C0C8}"/>
              </a:ext>
            </a:extLst>
          </p:cNvPr>
          <p:cNvSpPr>
            <a:spLocks noGrp="1"/>
          </p:cNvSpPr>
          <p:nvPr>
            <p:ph sz="half" idx="2"/>
          </p:nvPr>
        </p:nvSpPr>
        <p:spPr>
          <a:xfrm>
            <a:off x="7958565" y="2799581"/>
            <a:ext cx="4459858" cy="3063874"/>
          </a:xfrm>
        </p:spPr>
        <p:txBody>
          <a:bodyPr>
            <a:normAutofit/>
          </a:bodyPr>
          <a:lstStyle/>
          <a:p>
            <a:pPr marL="0" indent="0" algn="ctr">
              <a:buNone/>
            </a:pPr>
            <a:r>
              <a:rPr lang="en-IN" sz="2400" b="1" u="sng" dirty="0">
                <a:solidFill>
                  <a:srgbClr val="7030A0"/>
                </a:solidFill>
              </a:rPr>
              <a:t>INTERESTING FACTS</a:t>
            </a:r>
          </a:p>
          <a:p>
            <a:pPr marL="0" indent="0">
              <a:buNone/>
            </a:pPr>
            <a:r>
              <a:rPr lang="en-IN" sz="1800" dirty="0"/>
              <a:t>Impatients walleriana commonly called impatients or bizzy lizzy is the most popular annual bedding plant in the U.S. today</a:t>
            </a:r>
          </a:p>
          <a:p>
            <a:pPr marL="0" indent="0" algn="ctr">
              <a:buNone/>
            </a:pPr>
            <a:endParaRPr lang="en-IN" sz="2000" dirty="0"/>
          </a:p>
        </p:txBody>
      </p:sp>
    </p:spTree>
    <p:extLst>
      <p:ext uri="{BB962C8B-B14F-4D97-AF65-F5344CB8AC3E}">
        <p14:creationId xmlns:p14="http://schemas.microsoft.com/office/powerpoint/2010/main" val="1964967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3EF9D-460A-F86B-5099-8C2D4C8A728E}"/>
              </a:ext>
            </a:extLst>
          </p:cNvPr>
          <p:cNvSpPr>
            <a:spLocks noGrp="1"/>
          </p:cNvSpPr>
          <p:nvPr>
            <p:ph type="title"/>
          </p:nvPr>
        </p:nvSpPr>
        <p:spPr>
          <a:xfrm>
            <a:off x="8177348" y="515453"/>
            <a:ext cx="4119155" cy="2443285"/>
          </a:xfrm>
        </p:spPr>
        <p:txBody>
          <a:bodyPr>
            <a:normAutofit/>
          </a:bodyPr>
          <a:lstStyle/>
          <a:p>
            <a:pPr algn="ctr"/>
            <a:br>
              <a:rPr lang="en-IN" sz="2000" dirty="0"/>
            </a:br>
            <a:r>
              <a:rPr lang="en-IN" sz="2400" b="1" u="sng" dirty="0">
                <a:solidFill>
                  <a:srgbClr val="00B050"/>
                </a:solidFill>
              </a:rPr>
              <a:t>SCIENTIFIC NAME</a:t>
            </a:r>
            <a:br>
              <a:rPr lang="en-IN" sz="2400" b="1" u="sng" dirty="0"/>
            </a:br>
            <a:r>
              <a:rPr lang="en-IN" sz="2000" dirty="0"/>
              <a:t>BEGONIA SEMPERFLORENSCULTORUM</a:t>
            </a:r>
            <a:br>
              <a:rPr lang="en-IN" sz="2400" dirty="0"/>
            </a:br>
            <a:br>
              <a:rPr lang="en-IN" sz="2800" dirty="0"/>
            </a:br>
            <a:r>
              <a:rPr lang="en-IN" sz="2400" b="1" u="sng" dirty="0">
                <a:solidFill>
                  <a:srgbClr val="FF0000"/>
                </a:solidFill>
              </a:rPr>
              <a:t>COMMON NAME</a:t>
            </a:r>
            <a:br>
              <a:rPr lang="en-IN" sz="2400" dirty="0"/>
            </a:br>
            <a:r>
              <a:rPr lang="en-IN" sz="2000" dirty="0"/>
              <a:t>WAX BEGONIA</a:t>
            </a:r>
            <a:endParaRPr lang="en-IN" sz="1800" dirty="0"/>
          </a:p>
        </p:txBody>
      </p:sp>
      <p:pic>
        <p:nvPicPr>
          <p:cNvPr id="6" name="Content Placeholder 5">
            <a:extLst>
              <a:ext uri="{FF2B5EF4-FFF2-40B4-BE49-F238E27FC236}">
                <a16:creationId xmlns:a16="http://schemas.microsoft.com/office/drawing/2014/main" id="{BD7E9D8E-56E3-4C27-0522-9CF915BDE5D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498080" cy="6589321"/>
          </a:xfrm>
        </p:spPr>
      </p:pic>
      <p:sp>
        <p:nvSpPr>
          <p:cNvPr id="4" name="Content Placeholder 3">
            <a:extLst>
              <a:ext uri="{FF2B5EF4-FFF2-40B4-BE49-F238E27FC236}">
                <a16:creationId xmlns:a16="http://schemas.microsoft.com/office/drawing/2014/main" id="{DA2DA078-155C-8961-8622-A134C228B0E7}"/>
              </a:ext>
            </a:extLst>
          </p:cNvPr>
          <p:cNvSpPr>
            <a:spLocks noGrp="1"/>
          </p:cNvSpPr>
          <p:nvPr>
            <p:ph sz="half" idx="2"/>
          </p:nvPr>
        </p:nvSpPr>
        <p:spPr>
          <a:xfrm>
            <a:off x="8512628" y="2958738"/>
            <a:ext cx="3448594" cy="3085012"/>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Wax begonia is a compact , mounded , succulent and fibrous-rooted plant with fleshy stems and green to bronze leaves.</a:t>
            </a:r>
          </a:p>
          <a:p>
            <a:pPr marL="0" indent="0" algn="ctr">
              <a:buNone/>
            </a:pPr>
            <a:endParaRPr lang="en-IN" sz="1800" dirty="0"/>
          </a:p>
        </p:txBody>
      </p:sp>
    </p:spTree>
    <p:extLst>
      <p:ext uri="{BB962C8B-B14F-4D97-AF65-F5344CB8AC3E}">
        <p14:creationId xmlns:p14="http://schemas.microsoft.com/office/powerpoint/2010/main" val="4257002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B4D10-8417-2DE0-02BB-6F540D8165BE}"/>
              </a:ext>
            </a:extLst>
          </p:cNvPr>
          <p:cNvSpPr>
            <a:spLocks noGrp="1"/>
          </p:cNvSpPr>
          <p:nvPr>
            <p:ph type="title"/>
          </p:nvPr>
        </p:nvSpPr>
        <p:spPr>
          <a:xfrm>
            <a:off x="7641770" y="433285"/>
            <a:ext cx="5181601" cy="2820527"/>
          </a:xfrm>
        </p:spPr>
        <p:txBody>
          <a:bodyPr>
            <a:normAutofit/>
          </a:bodyPr>
          <a:lstStyle/>
          <a:p>
            <a:pPr algn="ctr"/>
            <a:br>
              <a:rPr lang="en-IN" sz="2000" dirty="0"/>
            </a:br>
            <a:r>
              <a:rPr lang="en-IN" sz="2400" b="1" u="sng" dirty="0">
                <a:solidFill>
                  <a:srgbClr val="00B050"/>
                </a:solidFill>
              </a:rPr>
              <a:t>SCIENTIFIC NAME</a:t>
            </a:r>
            <a:br>
              <a:rPr lang="en-IN" sz="2400" b="1" u="sng" dirty="0">
                <a:solidFill>
                  <a:srgbClr val="00B050"/>
                </a:solidFill>
              </a:rPr>
            </a:br>
            <a:r>
              <a:rPr lang="en-IN" sz="1800" dirty="0"/>
              <a:t>SALVIA FLOWER SEEDS</a:t>
            </a:r>
            <a:br>
              <a:rPr lang="en-IN" sz="2400" dirty="0"/>
            </a:br>
            <a:br>
              <a:rPr lang="en-IN" sz="2800" dirty="0"/>
            </a:br>
            <a:r>
              <a:rPr lang="en-IN" sz="2400" b="1" u="sng" dirty="0">
                <a:solidFill>
                  <a:srgbClr val="FF0000"/>
                </a:solidFill>
              </a:rPr>
              <a:t>COMMON NAME</a:t>
            </a:r>
            <a:br>
              <a:rPr lang="en-IN" sz="2400" dirty="0"/>
            </a:br>
            <a:r>
              <a:rPr lang="en-IN" sz="1800" dirty="0"/>
              <a:t>GREEN TEA SALVIA</a:t>
            </a:r>
          </a:p>
        </p:txBody>
      </p:sp>
      <p:pic>
        <p:nvPicPr>
          <p:cNvPr id="6" name="Content Placeholder 5">
            <a:extLst>
              <a:ext uri="{FF2B5EF4-FFF2-40B4-BE49-F238E27FC236}">
                <a16:creationId xmlns:a16="http://schemas.microsoft.com/office/drawing/2014/main" id="{7B4B53CD-7227-370D-03BA-69FC650D9C9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7489371" cy="6548846"/>
          </a:xfrm>
        </p:spPr>
      </p:pic>
      <p:sp>
        <p:nvSpPr>
          <p:cNvPr id="4" name="Content Placeholder 3">
            <a:extLst>
              <a:ext uri="{FF2B5EF4-FFF2-40B4-BE49-F238E27FC236}">
                <a16:creationId xmlns:a16="http://schemas.microsoft.com/office/drawing/2014/main" id="{8BFCFCA5-CF0E-0FDA-070F-3B92205088B7}"/>
              </a:ext>
            </a:extLst>
          </p:cNvPr>
          <p:cNvSpPr>
            <a:spLocks noGrp="1"/>
          </p:cNvSpPr>
          <p:nvPr>
            <p:ph sz="half" idx="2"/>
          </p:nvPr>
        </p:nvSpPr>
        <p:spPr>
          <a:xfrm>
            <a:off x="8569234" y="2923904"/>
            <a:ext cx="3326674" cy="3063874"/>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Salvia coccinea , the blood sage , scarlet sage, Texas sage tropical sage is a herbaceous perennial in the family.</a:t>
            </a:r>
          </a:p>
          <a:p>
            <a:pPr marL="0" indent="0" algn="ctr">
              <a:buNone/>
            </a:pPr>
            <a:endParaRPr lang="en-IN" sz="1800" dirty="0"/>
          </a:p>
          <a:p>
            <a:pPr marL="0" indent="0">
              <a:buNone/>
            </a:pPr>
            <a:endParaRPr lang="en-IN" sz="1800" dirty="0"/>
          </a:p>
        </p:txBody>
      </p:sp>
    </p:spTree>
    <p:extLst>
      <p:ext uri="{BB962C8B-B14F-4D97-AF65-F5344CB8AC3E}">
        <p14:creationId xmlns:p14="http://schemas.microsoft.com/office/powerpoint/2010/main" val="3741130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F1EF7-4C04-88DD-1820-F9C7DBF8FD53}"/>
              </a:ext>
            </a:extLst>
          </p:cNvPr>
          <p:cNvSpPr>
            <a:spLocks noGrp="1"/>
          </p:cNvSpPr>
          <p:nvPr>
            <p:ph type="title"/>
          </p:nvPr>
        </p:nvSpPr>
        <p:spPr>
          <a:xfrm>
            <a:off x="7589166" y="519983"/>
            <a:ext cx="5181601" cy="2805778"/>
          </a:xfrm>
        </p:spPr>
        <p:txBody>
          <a:bodyPr>
            <a:normAutofit/>
          </a:bodyPr>
          <a:lstStyle/>
          <a:p>
            <a:pPr algn="ctr"/>
            <a:r>
              <a:rPr lang="en-IN" sz="2400" b="1" u="sng" dirty="0">
                <a:solidFill>
                  <a:srgbClr val="00B050"/>
                </a:solidFill>
              </a:rPr>
              <a:t>SCIENTIFIC NAME</a:t>
            </a:r>
            <a:br>
              <a:rPr lang="en-IN" sz="2400" b="1" u="sng" dirty="0"/>
            </a:br>
            <a:r>
              <a:rPr lang="en-IN" sz="2000" dirty="0"/>
              <a:t>CARNATION</a:t>
            </a:r>
            <a:br>
              <a:rPr lang="en-IN" sz="2400" dirty="0"/>
            </a:br>
            <a:br>
              <a:rPr lang="en-IN" sz="2800" dirty="0"/>
            </a:br>
            <a:r>
              <a:rPr lang="en-IN" sz="2400" b="1" u="sng" dirty="0">
                <a:solidFill>
                  <a:srgbClr val="FF0000"/>
                </a:solidFill>
              </a:rPr>
              <a:t>COMMON NAME</a:t>
            </a:r>
            <a:br>
              <a:rPr lang="en-IN" sz="2400" dirty="0"/>
            </a:br>
            <a:r>
              <a:rPr lang="en-IN" sz="2000" dirty="0"/>
              <a:t>DIANTHUS CARYOPHYLLUS</a:t>
            </a:r>
            <a:endParaRPr lang="en-IN" sz="1800" dirty="0"/>
          </a:p>
        </p:txBody>
      </p:sp>
      <p:pic>
        <p:nvPicPr>
          <p:cNvPr id="6" name="Content Placeholder 5">
            <a:extLst>
              <a:ext uri="{FF2B5EF4-FFF2-40B4-BE49-F238E27FC236}">
                <a16:creationId xmlns:a16="http://schemas.microsoft.com/office/drawing/2014/main" id="{857341B1-1417-1569-70A6-A7B5D66963C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515497" cy="6586349"/>
          </a:xfrm>
        </p:spPr>
      </p:pic>
      <p:sp>
        <p:nvSpPr>
          <p:cNvPr id="4" name="Content Placeholder 3">
            <a:extLst>
              <a:ext uri="{FF2B5EF4-FFF2-40B4-BE49-F238E27FC236}">
                <a16:creationId xmlns:a16="http://schemas.microsoft.com/office/drawing/2014/main" id="{F46C9AFA-4066-B086-B6F8-50EC8FC915CC}"/>
              </a:ext>
            </a:extLst>
          </p:cNvPr>
          <p:cNvSpPr>
            <a:spLocks noGrp="1"/>
          </p:cNvSpPr>
          <p:nvPr>
            <p:ph sz="half" idx="2"/>
          </p:nvPr>
        </p:nvSpPr>
        <p:spPr>
          <a:xfrm>
            <a:off x="8425189" y="2862940"/>
            <a:ext cx="3766811" cy="3075449"/>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Dianthus caryophyllus is scientific name is carnation also called grenadine or clove pink. Herbaceous plant of the pink or carnation to the Mediterranean area</a:t>
            </a:r>
          </a:p>
          <a:p>
            <a:pPr marL="0" indent="0" algn="ctr">
              <a:buNone/>
            </a:pPr>
            <a:endParaRPr lang="en-IN" sz="1800" dirty="0"/>
          </a:p>
          <a:p>
            <a:pPr marL="0" indent="0" algn="ctr">
              <a:buNone/>
            </a:pPr>
            <a:endParaRPr lang="en-IN" sz="2000" dirty="0"/>
          </a:p>
        </p:txBody>
      </p:sp>
    </p:spTree>
    <p:extLst>
      <p:ext uri="{BB962C8B-B14F-4D97-AF65-F5344CB8AC3E}">
        <p14:creationId xmlns:p14="http://schemas.microsoft.com/office/powerpoint/2010/main" val="1576962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99AA-4BE5-A08E-E01C-2ECE903C2CED}"/>
              </a:ext>
            </a:extLst>
          </p:cNvPr>
          <p:cNvSpPr>
            <a:spLocks noGrp="1"/>
          </p:cNvSpPr>
          <p:nvPr>
            <p:ph type="title"/>
          </p:nvPr>
        </p:nvSpPr>
        <p:spPr>
          <a:xfrm>
            <a:off x="7513477" y="569731"/>
            <a:ext cx="5181600" cy="2464364"/>
          </a:xfrm>
        </p:spPr>
        <p:txBody>
          <a:bodyPr>
            <a:normAutofit/>
          </a:bodyPr>
          <a:lstStyle/>
          <a:p>
            <a:pPr algn="ctr"/>
            <a:r>
              <a:rPr lang="en-IN" sz="2400" b="1" u="sng" dirty="0">
                <a:solidFill>
                  <a:srgbClr val="00B050"/>
                </a:solidFill>
              </a:rPr>
              <a:t>SCIENTIFIC NAME</a:t>
            </a:r>
            <a:br>
              <a:rPr lang="en-IN" sz="2400" b="1" u="sng" dirty="0"/>
            </a:br>
            <a:r>
              <a:rPr lang="en-IN" sz="1800" dirty="0"/>
              <a:t>PERIALLIS HYBRIDA</a:t>
            </a:r>
            <a:br>
              <a:rPr lang="en-IN" sz="2400" dirty="0"/>
            </a:br>
            <a:br>
              <a:rPr lang="en-IN" sz="2800" dirty="0"/>
            </a:br>
            <a:r>
              <a:rPr lang="en-IN" sz="2400" b="1" u="sng" dirty="0">
                <a:solidFill>
                  <a:srgbClr val="FF0000"/>
                </a:solidFill>
              </a:rPr>
              <a:t>COMMON NAME</a:t>
            </a:r>
            <a:br>
              <a:rPr lang="en-IN" sz="2400" dirty="0"/>
            </a:br>
            <a:r>
              <a:rPr lang="en-IN" sz="1600" dirty="0"/>
              <a:t>COMMON RAGWORT</a:t>
            </a:r>
            <a:endParaRPr lang="en-IN" sz="1800" dirty="0"/>
          </a:p>
        </p:txBody>
      </p:sp>
      <p:pic>
        <p:nvPicPr>
          <p:cNvPr id="8" name="Content Placeholder 7">
            <a:extLst>
              <a:ext uri="{FF2B5EF4-FFF2-40B4-BE49-F238E27FC236}">
                <a16:creationId xmlns:a16="http://schemas.microsoft.com/office/drawing/2014/main" id="{83637782-909F-5582-ED7E-C7E075EE4C5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7513477" cy="6583680"/>
          </a:xfrm>
        </p:spPr>
      </p:pic>
      <p:sp>
        <p:nvSpPr>
          <p:cNvPr id="4" name="Content Placeholder 3">
            <a:extLst>
              <a:ext uri="{FF2B5EF4-FFF2-40B4-BE49-F238E27FC236}">
                <a16:creationId xmlns:a16="http://schemas.microsoft.com/office/drawing/2014/main" id="{84B032E2-1A06-E438-F6D1-D7C043EED4C7}"/>
              </a:ext>
            </a:extLst>
          </p:cNvPr>
          <p:cNvSpPr>
            <a:spLocks noGrp="1"/>
          </p:cNvSpPr>
          <p:nvPr>
            <p:ph sz="half" idx="2"/>
          </p:nvPr>
        </p:nvSpPr>
        <p:spPr>
          <a:xfrm>
            <a:off x="7989692" y="2681959"/>
            <a:ext cx="4062972" cy="3315776"/>
          </a:xfrm>
        </p:spPr>
        <p:txBody>
          <a:bodyPr>
            <a:normAutofit/>
          </a:bodyPr>
          <a:lstStyle/>
          <a:p>
            <a:pPr marL="0" indent="0" algn="ctr">
              <a:buNone/>
            </a:pPr>
            <a:r>
              <a:rPr lang="en-IN" sz="2000" b="1" u="sng" dirty="0">
                <a:solidFill>
                  <a:srgbClr val="7030A0"/>
                </a:solidFill>
              </a:rPr>
              <a:t>INTERESTING FACTS</a:t>
            </a:r>
          </a:p>
          <a:p>
            <a:pPr marL="0" indent="0">
              <a:buNone/>
            </a:pPr>
            <a:r>
              <a:rPr lang="en-IN" sz="2000" dirty="0"/>
              <a:t>Pericallis hybrida known as cineraria florist cineraria or common in flowering plant in the family</a:t>
            </a:r>
          </a:p>
          <a:p>
            <a:pPr marL="0" indent="0" algn="ctr">
              <a:buNone/>
            </a:pPr>
            <a:endParaRPr lang="en-IN" sz="2000" dirty="0"/>
          </a:p>
          <a:p>
            <a:pPr marL="0" indent="0" algn="ctr">
              <a:buNone/>
            </a:pPr>
            <a:endParaRPr lang="en-IN" sz="2000" b="1" u="sng" dirty="0"/>
          </a:p>
        </p:txBody>
      </p:sp>
    </p:spTree>
    <p:extLst>
      <p:ext uri="{BB962C8B-B14F-4D97-AF65-F5344CB8AC3E}">
        <p14:creationId xmlns:p14="http://schemas.microsoft.com/office/powerpoint/2010/main" val="4017034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FDE1-264C-F438-B1A1-0EBA7A2D213C}"/>
              </a:ext>
            </a:extLst>
          </p:cNvPr>
          <p:cNvSpPr>
            <a:spLocks noGrp="1"/>
          </p:cNvSpPr>
          <p:nvPr>
            <p:ph type="title"/>
          </p:nvPr>
        </p:nvSpPr>
        <p:spPr>
          <a:xfrm>
            <a:off x="7609114" y="320880"/>
            <a:ext cx="5181600" cy="3108120"/>
          </a:xfrm>
        </p:spPr>
        <p:txBody>
          <a:bodyPr>
            <a:normAutofit/>
          </a:bodyPr>
          <a:lstStyle/>
          <a:p>
            <a:pPr algn="ctr"/>
            <a:br>
              <a:rPr lang="en-IN" sz="2000" dirty="0"/>
            </a:br>
            <a:r>
              <a:rPr lang="en-IN" sz="2400" b="1" u="sng" dirty="0">
                <a:solidFill>
                  <a:srgbClr val="00B050"/>
                </a:solidFill>
              </a:rPr>
              <a:t>SCIENTIFIC NAME</a:t>
            </a:r>
            <a:br>
              <a:rPr lang="en-IN" sz="2400" b="1" u="sng" dirty="0"/>
            </a:br>
            <a:r>
              <a:rPr lang="en-IN" sz="1800" b="1" dirty="0"/>
              <a:t>CHRYSANTHEMUM GLABRIUSCULUM</a:t>
            </a:r>
            <a:br>
              <a:rPr lang="en-IN" sz="2400" b="1" dirty="0"/>
            </a:br>
            <a:br>
              <a:rPr lang="en-IN" sz="2800" dirty="0"/>
            </a:br>
            <a:r>
              <a:rPr lang="en-IN" sz="2400" b="1" u="sng" dirty="0">
                <a:solidFill>
                  <a:srgbClr val="FF0000"/>
                </a:solidFill>
              </a:rPr>
              <a:t>COMMON NAME</a:t>
            </a:r>
            <a:br>
              <a:rPr lang="en-IN" sz="2400" dirty="0"/>
            </a:br>
            <a:r>
              <a:rPr lang="en-IN" sz="2000" dirty="0"/>
              <a:t>CHRYSANTHEMUM WHITE GULDAVARI</a:t>
            </a:r>
            <a:endParaRPr lang="en-IN" sz="1800" dirty="0"/>
          </a:p>
        </p:txBody>
      </p:sp>
      <p:pic>
        <p:nvPicPr>
          <p:cNvPr id="6" name="Content Placeholder 5">
            <a:extLst>
              <a:ext uri="{FF2B5EF4-FFF2-40B4-BE49-F238E27FC236}">
                <a16:creationId xmlns:a16="http://schemas.microsoft.com/office/drawing/2014/main" id="{39EBCE11-7D93-CE99-F70F-F3BBBCFA40D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515497" cy="6474542"/>
          </a:xfrm>
        </p:spPr>
      </p:pic>
      <p:sp>
        <p:nvSpPr>
          <p:cNvPr id="4" name="Content Placeholder 3">
            <a:extLst>
              <a:ext uri="{FF2B5EF4-FFF2-40B4-BE49-F238E27FC236}">
                <a16:creationId xmlns:a16="http://schemas.microsoft.com/office/drawing/2014/main" id="{1B00F5A9-CE69-3754-9BFD-812D623287BD}"/>
              </a:ext>
            </a:extLst>
          </p:cNvPr>
          <p:cNvSpPr>
            <a:spLocks noGrp="1"/>
          </p:cNvSpPr>
          <p:nvPr>
            <p:ph sz="half" idx="2"/>
          </p:nvPr>
        </p:nvSpPr>
        <p:spPr>
          <a:xfrm>
            <a:off x="8351519" y="3041048"/>
            <a:ext cx="3474721" cy="3037535"/>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Chrysanthemums sometimes called mums or chrysanths are flowering plants of the genus chrysanthemum in the family Asteraceae.</a:t>
            </a:r>
          </a:p>
          <a:p>
            <a:pPr marL="0" indent="0" algn="ctr">
              <a:buNone/>
            </a:pPr>
            <a:endParaRPr lang="en-IN" sz="1800" dirty="0"/>
          </a:p>
          <a:p>
            <a:pPr marL="0" indent="0" algn="ctr">
              <a:buNone/>
            </a:pPr>
            <a:endParaRPr lang="en-IN" sz="1800" dirty="0"/>
          </a:p>
        </p:txBody>
      </p:sp>
    </p:spTree>
    <p:extLst>
      <p:ext uri="{BB962C8B-B14F-4D97-AF65-F5344CB8AC3E}">
        <p14:creationId xmlns:p14="http://schemas.microsoft.com/office/powerpoint/2010/main" val="3793528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FF875-27F5-5319-709E-C67C27608A90}"/>
              </a:ext>
            </a:extLst>
          </p:cNvPr>
          <p:cNvSpPr>
            <a:spLocks noGrp="1"/>
          </p:cNvSpPr>
          <p:nvPr>
            <p:ph type="title"/>
          </p:nvPr>
        </p:nvSpPr>
        <p:spPr>
          <a:xfrm>
            <a:off x="7994468" y="492736"/>
            <a:ext cx="4197531" cy="2537847"/>
          </a:xfrm>
        </p:spPr>
        <p:txBody>
          <a:bodyPr>
            <a:normAutofit/>
          </a:bodyPr>
          <a:lstStyle/>
          <a:p>
            <a:pPr algn="ctr"/>
            <a:r>
              <a:rPr lang="en-IN" sz="2400" b="1" u="sng" dirty="0">
                <a:solidFill>
                  <a:srgbClr val="00B050"/>
                </a:solidFill>
              </a:rPr>
              <a:t>SCIENTIFIC NAME</a:t>
            </a:r>
            <a:br>
              <a:rPr lang="en-IN" sz="2400" b="1" u="sng" dirty="0"/>
            </a:br>
            <a:r>
              <a:rPr lang="en-IN" sz="1800" dirty="0"/>
              <a:t>COMBRETUM INDICUM</a:t>
            </a:r>
            <a:br>
              <a:rPr lang="en-IN" sz="2400" dirty="0"/>
            </a:br>
            <a:br>
              <a:rPr lang="en-IN" sz="2800" dirty="0"/>
            </a:br>
            <a:r>
              <a:rPr lang="en-IN" sz="2400" b="1" u="sng" dirty="0">
                <a:solidFill>
                  <a:srgbClr val="FF0000"/>
                </a:solidFill>
              </a:rPr>
              <a:t>COMMON NAME</a:t>
            </a:r>
            <a:br>
              <a:rPr lang="en-IN" sz="2400" dirty="0"/>
            </a:br>
            <a:r>
              <a:rPr lang="en-IN" sz="1800" dirty="0"/>
              <a:t>RANGOON CREEPER</a:t>
            </a:r>
          </a:p>
        </p:txBody>
      </p:sp>
      <p:pic>
        <p:nvPicPr>
          <p:cNvPr id="6" name="Content Placeholder 5">
            <a:extLst>
              <a:ext uri="{FF2B5EF4-FFF2-40B4-BE49-F238E27FC236}">
                <a16:creationId xmlns:a16="http://schemas.microsoft.com/office/drawing/2014/main" id="{EB5BBF59-4187-D44B-A80B-D3847542E1B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1"/>
            <a:ext cx="7506789" cy="6557554"/>
          </a:xfrm>
        </p:spPr>
      </p:pic>
      <p:sp>
        <p:nvSpPr>
          <p:cNvPr id="4" name="Content Placeholder 3">
            <a:extLst>
              <a:ext uri="{FF2B5EF4-FFF2-40B4-BE49-F238E27FC236}">
                <a16:creationId xmlns:a16="http://schemas.microsoft.com/office/drawing/2014/main" id="{939564D8-091F-AE57-8AB2-99120C83140C}"/>
              </a:ext>
            </a:extLst>
          </p:cNvPr>
          <p:cNvSpPr>
            <a:spLocks noGrp="1"/>
          </p:cNvSpPr>
          <p:nvPr>
            <p:ph sz="half" idx="2"/>
          </p:nvPr>
        </p:nvSpPr>
        <p:spPr>
          <a:xfrm>
            <a:off x="8159931" y="2721428"/>
            <a:ext cx="3944983" cy="2878183"/>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to India , philippines, and Malaysia. The plant can reach up to 8 mtrs. Flowers are fragrant and tubular and color varies  from white to pink and red.</a:t>
            </a:r>
          </a:p>
          <a:p>
            <a:pPr marL="0" indent="0" algn="ctr">
              <a:buNone/>
            </a:pPr>
            <a:endParaRPr lang="en-IN" sz="1800" dirty="0"/>
          </a:p>
          <a:p>
            <a:pPr marL="0" indent="0" algn="ctr">
              <a:buNone/>
            </a:pPr>
            <a:endParaRPr lang="en-IN" sz="1800" dirty="0"/>
          </a:p>
        </p:txBody>
      </p:sp>
    </p:spTree>
    <p:extLst>
      <p:ext uri="{BB962C8B-B14F-4D97-AF65-F5344CB8AC3E}">
        <p14:creationId xmlns:p14="http://schemas.microsoft.com/office/powerpoint/2010/main" val="336825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A383-75AA-537E-EF76-D10064A79774}"/>
              </a:ext>
            </a:extLst>
          </p:cNvPr>
          <p:cNvSpPr>
            <a:spLocks noGrp="1"/>
          </p:cNvSpPr>
          <p:nvPr>
            <p:ph type="title"/>
          </p:nvPr>
        </p:nvSpPr>
        <p:spPr>
          <a:xfrm>
            <a:off x="7696200" y="365125"/>
            <a:ext cx="5181600" cy="3063875"/>
          </a:xfrm>
        </p:spPr>
        <p:txBody>
          <a:bodyPr>
            <a:normAutofit/>
          </a:bodyPr>
          <a:lstStyle/>
          <a:p>
            <a:pPr algn="ctr"/>
            <a:r>
              <a:rPr lang="en-IN" sz="2400" b="1" u="sng" dirty="0">
                <a:solidFill>
                  <a:srgbClr val="00B050"/>
                </a:solidFill>
              </a:rPr>
              <a:t>SCIENTIFIC NAME</a:t>
            </a:r>
            <a:br>
              <a:rPr lang="en-IN" sz="2400" b="1" u="sng" dirty="0"/>
            </a:br>
            <a:r>
              <a:rPr lang="en-IN" sz="2000" dirty="0"/>
              <a:t>FABACEAE</a:t>
            </a:r>
            <a:br>
              <a:rPr lang="en-IN" sz="2400" dirty="0"/>
            </a:br>
            <a:br>
              <a:rPr lang="en-IN" sz="2800" dirty="0"/>
            </a:br>
            <a:r>
              <a:rPr lang="en-IN" sz="2400" b="1" u="sng" dirty="0">
                <a:solidFill>
                  <a:srgbClr val="FF0000"/>
                </a:solidFill>
              </a:rPr>
              <a:t>COMMON NAME</a:t>
            </a:r>
            <a:br>
              <a:rPr lang="en-IN" sz="2400" dirty="0"/>
            </a:br>
            <a:r>
              <a:rPr lang="en-IN" sz="1800" dirty="0"/>
              <a:t>BUTTERFLY PEA-WHITE</a:t>
            </a:r>
          </a:p>
        </p:txBody>
      </p:sp>
      <p:pic>
        <p:nvPicPr>
          <p:cNvPr id="6" name="Content Placeholder 5">
            <a:extLst>
              <a:ext uri="{FF2B5EF4-FFF2-40B4-BE49-F238E27FC236}">
                <a16:creationId xmlns:a16="http://schemas.microsoft.com/office/drawing/2014/main" id="{1D693C45-A0AE-16BC-4028-0424E846AFF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24" y="0"/>
            <a:ext cx="7691776" cy="6557554"/>
          </a:xfrm>
        </p:spPr>
      </p:pic>
      <p:sp>
        <p:nvSpPr>
          <p:cNvPr id="4" name="Content Placeholder 3">
            <a:extLst>
              <a:ext uri="{FF2B5EF4-FFF2-40B4-BE49-F238E27FC236}">
                <a16:creationId xmlns:a16="http://schemas.microsoft.com/office/drawing/2014/main" id="{04C5D794-6A38-821A-4562-00ED8E79C8DD}"/>
              </a:ext>
            </a:extLst>
          </p:cNvPr>
          <p:cNvSpPr>
            <a:spLocks noGrp="1"/>
          </p:cNvSpPr>
          <p:nvPr>
            <p:ph sz="half" idx="2"/>
          </p:nvPr>
        </p:nvSpPr>
        <p:spPr>
          <a:xfrm>
            <a:off x="8621486" y="2906488"/>
            <a:ext cx="3570514" cy="2588622"/>
          </a:xfrm>
        </p:spPr>
        <p:txBody>
          <a:bodyPr>
            <a:normAutofit/>
          </a:bodyPr>
          <a:lstStyle/>
          <a:p>
            <a:pPr marL="0" indent="0" algn="ctr">
              <a:buNone/>
            </a:pPr>
            <a:r>
              <a:rPr lang="en-IN" sz="2400" b="1" u="sng" dirty="0">
                <a:solidFill>
                  <a:srgbClr val="7030A0"/>
                </a:solidFill>
              </a:rPr>
              <a:t>INTERESTING FACTS</a:t>
            </a:r>
          </a:p>
          <a:p>
            <a:pPr marL="0" indent="0">
              <a:buNone/>
            </a:pPr>
            <a:r>
              <a:rPr lang="en-IN" sz="1800" dirty="0"/>
              <a:t>Medicinal plant also known as butterfly pea. Roots are used in ayurveda medicines. The plants are natives to Indonesia and Malaysia</a:t>
            </a:r>
          </a:p>
          <a:p>
            <a:pPr marL="0" indent="0" algn="ctr">
              <a:buNone/>
            </a:pPr>
            <a:endParaRPr lang="en-IN" sz="2000" dirty="0"/>
          </a:p>
        </p:txBody>
      </p:sp>
    </p:spTree>
    <p:extLst>
      <p:ext uri="{BB962C8B-B14F-4D97-AF65-F5344CB8AC3E}">
        <p14:creationId xmlns:p14="http://schemas.microsoft.com/office/powerpoint/2010/main" val="36157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761593B-C58C-E473-CBC7-25BD320EB4D6}"/>
              </a:ext>
            </a:extLst>
          </p:cNvPr>
          <p:cNvSpPr>
            <a:spLocks noGrp="1"/>
          </p:cNvSpPr>
          <p:nvPr>
            <p:ph type="title"/>
          </p:nvPr>
        </p:nvSpPr>
        <p:spPr>
          <a:xfrm>
            <a:off x="7523016" y="729097"/>
            <a:ext cx="5181601" cy="2496062"/>
          </a:xfrm>
        </p:spPr>
        <p:txBody>
          <a:bodyPr>
            <a:normAutofit/>
          </a:bodyPr>
          <a:lstStyle/>
          <a:p>
            <a:pPr algn="ctr"/>
            <a:r>
              <a:rPr lang="en-IN" sz="2400" b="1" u="sng" dirty="0">
                <a:solidFill>
                  <a:srgbClr val="92D050"/>
                </a:solidFill>
              </a:rPr>
              <a:t>SCIENTIFIC NAME</a:t>
            </a:r>
            <a:br>
              <a:rPr lang="en-IN" sz="1800" b="1" u="sng" dirty="0"/>
            </a:br>
            <a:r>
              <a:rPr lang="en-IN" sz="2000" dirty="0"/>
              <a:t>Gazania Rigens</a:t>
            </a:r>
            <a:br>
              <a:rPr lang="en-IN" sz="1800" dirty="0"/>
            </a:br>
            <a:br>
              <a:rPr lang="en-IN" sz="2000" dirty="0"/>
            </a:br>
            <a:r>
              <a:rPr lang="en-IN" sz="2400" b="1" u="sng" dirty="0">
                <a:solidFill>
                  <a:srgbClr val="FF0000"/>
                </a:solidFill>
              </a:rPr>
              <a:t>COMMON NAME</a:t>
            </a:r>
            <a:br>
              <a:rPr lang="en-IN" sz="2000" b="1" u="sng" dirty="0"/>
            </a:br>
            <a:r>
              <a:rPr lang="en-IN" sz="2000" dirty="0"/>
              <a:t>treasure flowers</a:t>
            </a:r>
            <a:br>
              <a:rPr lang="en-IN" sz="1800" dirty="0"/>
            </a:br>
            <a:endParaRPr lang="en-IN" sz="1800" dirty="0"/>
          </a:p>
        </p:txBody>
      </p:sp>
      <p:pic>
        <p:nvPicPr>
          <p:cNvPr id="13" name="Content Placeholder 12">
            <a:extLst>
              <a:ext uri="{FF2B5EF4-FFF2-40B4-BE49-F238E27FC236}">
                <a16:creationId xmlns:a16="http://schemas.microsoft.com/office/drawing/2014/main" id="{C19623D2-FB67-854D-0B94-417D801B9FD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7523017" cy="6359236"/>
          </a:xfrm>
        </p:spPr>
      </p:pic>
      <p:sp>
        <p:nvSpPr>
          <p:cNvPr id="11" name="Content Placeholder 10">
            <a:extLst>
              <a:ext uri="{FF2B5EF4-FFF2-40B4-BE49-F238E27FC236}">
                <a16:creationId xmlns:a16="http://schemas.microsoft.com/office/drawing/2014/main" id="{2DF90178-DD47-CB8A-224B-A45790A812FC}"/>
              </a:ext>
            </a:extLst>
          </p:cNvPr>
          <p:cNvSpPr>
            <a:spLocks noGrp="1"/>
          </p:cNvSpPr>
          <p:nvPr>
            <p:ph sz="half" idx="2"/>
          </p:nvPr>
        </p:nvSpPr>
        <p:spPr>
          <a:xfrm>
            <a:off x="8524009" y="3048000"/>
            <a:ext cx="3418609" cy="2932238"/>
          </a:xfrm>
        </p:spPr>
        <p:txBody>
          <a:bodyPr>
            <a:normAutofit/>
          </a:bodyPr>
          <a:lstStyle/>
          <a:p>
            <a:pPr marL="0" indent="0" algn="ctr">
              <a:lnSpc>
                <a:spcPct val="100000"/>
              </a:lnSpc>
              <a:buNone/>
            </a:pPr>
            <a:r>
              <a:rPr lang="en-IN" sz="2400" b="1" u="sng" dirty="0">
                <a:solidFill>
                  <a:srgbClr val="7030A0"/>
                </a:solidFill>
              </a:rPr>
              <a:t>INTRESTING FACTS</a:t>
            </a:r>
          </a:p>
          <a:p>
            <a:pPr marL="0" indent="0">
              <a:lnSpc>
                <a:spcPct val="100000"/>
              </a:lnSpc>
              <a:buNone/>
            </a:pPr>
            <a:r>
              <a:rPr lang="en-IN" sz="1800" dirty="0"/>
              <a:t>A typical daisy like flower up to about 10 cm across , they are commonly banded with a dark zone around the central disc. Some times they have linear petals...</a:t>
            </a:r>
          </a:p>
          <a:p>
            <a:pPr algn="ctr"/>
            <a:endParaRPr lang="en-IN" sz="1800" dirty="0"/>
          </a:p>
          <a:p>
            <a:pPr marL="0" indent="0" algn="ctr">
              <a:lnSpc>
                <a:spcPct val="100000"/>
              </a:lnSpc>
              <a:buNone/>
            </a:pPr>
            <a:endParaRPr lang="en-IN" sz="1800" dirty="0"/>
          </a:p>
        </p:txBody>
      </p:sp>
    </p:spTree>
    <p:extLst>
      <p:ext uri="{BB962C8B-B14F-4D97-AF65-F5344CB8AC3E}">
        <p14:creationId xmlns:p14="http://schemas.microsoft.com/office/powerpoint/2010/main" val="1559918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FE55-B1EC-D4E4-F4CC-7756E951F2A7}"/>
              </a:ext>
            </a:extLst>
          </p:cNvPr>
          <p:cNvSpPr>
            <a:spLocks noGrp="1"/>
          </p:cNvSpPr>
          <p:nvPr>
            <p:ph type="title"/>
          </p:nvPr>
        </p:nvSpPr>
        <p:spPr>
          <a:xfrm>
            <a:off x="7582989" y="471948"/>
            <a:ext cx="5181600" cy="2687791"/>
          </a:xfrm>
        </p:spPr>
        <p:txBody>
          <a:bodyPr>
            <a:normAutofit/>
          </a:bodyPr>
          <a:lstStyle/>
          <a:p>
            <a:pPr algn="ctr"/>
            <a:r>
              <a:rPr lang="en-IN" sz="2400" b="1" u="sng" dirty="0">
                <a:solidFill>
                  <a:srgbClr val="00B050"/>
                </a:solidFill>
              </a:rPr>
              <a:t>SCIENTIFIC NAME</a:t>
            </a:r>
            <a:br>
              <a:rPr lang="en-IN" sz="2400" b="1" u="sng" dirty="0">
                <a:solidFill>
                  <a:srgbClr val="00B050"/>
                </a:solidFill>
              </a:rPr>
            </a:br>
            <a:r>
              <a:rPr lang="en-IN" sz="2000" dirty="0"/>
              <a:t>APCYNACEAE</a:t>
            </a:r>
            <a:br>
              <a:rPr lang="en-IN" sz="2400" dirty="0"/>
            </a:br>
            <a:br>
              <a:rPr lang="en-IN" sz="2800" dirty="0"/>
            </a:br>
            <a:r>
              <a:rPr lang="en-IN" sz="2400" b="1" u="sng" dirty="0">
                <a:solidFill>
                  <a:srgbClr val="FF0000"/>
                </a:solidFill>
              </a:rPr>
              <a:t>COMMON NAME</a:t>
            </a:r>
            <a:br>
              <a:rPr lang="en-IN" sz="2400" dirty="0"/>
            </a:br>
            <a:r>
              <a:rPr lang="en-IN" sz="2000" dirty="0"/>
              <a:t>OLEANDER</a:t>
            </a:r>
            <a:endParaRPr lang="en-IN" sz="1800" dirty="0"/>
          </a:p>
        </p:txBody>
      </p:sp>
      <p:pic>
        <p:nvPicPr>
          <p:cNvPr id="6" name="Content Placeholder 5">
            <a:extLst>
              <a:ext uri="{FF2B5EF4-FFF2-40B4-BE49-F238E27FC236}">
                <a16:creationId xmlns:a16="http://schemas.microsoft.com/office/drawing/2014/main" id="{6D5C0C25-30BF-424F-A446-A2C97BAC6F2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582989" cy="6548846"/>
          </a:xfrm>
        </p:spPr>
      </p:pic>
      <p:sp>
        <p:nvSpPr>
          <p:cNvPr id="4" name="Content Placeholder 3">
            <a:extLst>
              <a:ext uri="{FF2B5EF4-FFF2-40B4-BE49-F238E27FC236}">
                <a16:creationId xmlns:a16="http://schemas.microsoft.com/office/drawing/2014/main" id="{BE409500-8D6C-4838-B8DB-B0C2791FCDB3}"/>
              </a:ext>
            </a:extLst>
          </p:cNvPr>
          <p:cNvSpPr>
            <a:spLocks noGrp="1"/>
          </p:cNvSpPr>
          <p:nvPr>
            <p:ph sz="half" idx="2"/>
          </p:nvPr>
        </p:nvSpPr>
        <p:spPr>
          <a:xfrm>
            <a:off x="8205651" y="2735402"/>
            <a:ext cx="3936276" cy="3311015"/>
          </a:xfrm>
        </p:spPr>
        <p:txBody>
          <a:bodyPr>
            <a:normAutofit/>
          </a:bodyPr>
          <a:lstStyle/>
          <a:p>
            <a:pPr marL="0" indent="0" algn="ctr">
              <a:buNone/>
            </a:pPr>
            <a:r>
              <a:rPr lang="en-IN" sz="2000" b="1" u="sng" dirty="0">
                <a:solidFill>
                  <a:srgbClr val="7030A0"/>
                </a:solidFill>
              </a:rPr>
              <a:t>INTERESTING FACTS</a:t>
            </a:r>
          </a:p>
          <a:p>
            <a:pPr marL="0" indent="0">
              <a:buNone/>
            </a:pPr>
            <a:r>
              <a:rPr lang="en-IN" sz="1800" b="1" u="sng" dirty="0"/>
              <a:t>N</a:t>
            </a:r>
            <a:r>
              <a:rPr lang="en-IN" sz="1800" dirty="0"/>
              <a:t>ative of India Flowers glow in clusters at the end of each branch. Colors vary from yellow ,white etc. plants are untouched by cattle and goats due to its toxicity</a:t>
            </a:r>
          </a:p>
          <a:p>
            <a:pPr marL="0" indent="0">
              <a:buNone/>
            </a:pPr>
            <a:endParaRPr lang="en-IN" sz="1800" b="1" u="sng" dirty="0"/>
          </a:p>
        </p:txBody>
      </p:sp>
    </p:spTree>
    <p:extLst>
      <p:ext uri="{BB962C8B-B14F-4D97-AF65-F5344CB8AC3E}">
        <p14:creationId xmlns:p14="http://schemas.microsoft.com/office/powerpoint/2010/main" val="41452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641A-5E72-C7C9-7326-52E48D11C2BD}"/>
              </a:ext>
            </a:extLst>
          </p:cNvPr>
          <p:cNvSpPr>
            <a:spLocks noGrp="1"/>
          </p:cNvSpPr>
          <p:nvPr>
            <p:ph type="title"/>
          </p:nvPr>
        </p:nvSpPr>
        <p:spPr>
          <a:xfrm>
            <a:off x="7626531" y="299108"/>
            <a:ext cx="5066210" cy="2970960"/>
          </a:xfrm>
        </p:spPr>
        <p:txBody>
          <a:bodyPr>
            <a:normAutofit/>
          </a:bodyPr>
          <a:lstStyle/>
          <a:p>
            <a:pPr algn="ctr"/>
            <a:r>
              <a:rPr lang="en-IN" sz="2400" b="1" u="sng" dirty="0">
                <a:solidFill>
                  <a:srgbClr val="00B050"/>
                </a:solidFill>
              </a:rPr>
              <a:t>SCIENTIFIC NAME</a:t>
            </a:r>
            <a:br>
              <a:rPr lang="en-IN" sz="2400" b="1" u="sng" dirty="0"/>
            </a:br>
            <a:r>
              <a:rPr lang="en-IN" sz="2000" dirty="0"/>
              <a:t>STRELIZIACEAE</a:t>
            </a:r>
            <a:br>
              <a:rPr lang="en-IN" sz="2400" dirty="0"/>
            </a:br>
            <a:br>
              <a:rPr lang="en-IN" sz="2800" dirty="0"/>
            </a:br>
            <a:r>
              <a:rPr lang="en-IN" sz="2400" b="1" u="sng" dirty="0">
                <a:solidFill>
                  <a:srgbClr val="FF0000"/>
                </a:solidFill>
              </a:rPr>
              <a:t>COMMON NAME</a:t>
            </a:r>
            <a:br>
              <a:rPr lang="en-IN" sz="2400" dirty="0"/>
            </a:br>
            <a:r>
              <a:rPr lang="en-IN" sz="1800" dirty="0"/>
              <a:t>BIRD OF PARADISE</a:t>
            </a:r>
          </a:p>
        </p:txBody>
      </p:sp>
      <p:pic>
        <p:nvPicPr>
          <p:cNvPr id="6" name="Content Placeholder 5">
            <a:extLst>
              <a:ext uri="{FF2B5EF4-FFF2-40B4-BE49-F238E27FC236}">
                <a16:creationId xmlns:a16="http://schemas.microsoft.com/office/drawing/2014/main" id="{443FA14C-7B07-7D28-E468-44FE2BB55A4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6126"/>
            <a:ext cx="7560820" cy="6566263"/>
          </a:xfrm>
        </p:spPr>
      </p:pic>
      <p:sp>
        <p:nvSpPr>
          <p:cNvPr id="4" name="Content Placeholder 3">
            <a:extLst>
              <a:ext uri="{FF2B5EF4-FFF2-40B4-BE49-F238E27FC236}">
                <a16:creationId xmlns:a16="http://schemas.microsoft.com/office/drawing/2014/main" id="{F44E32F6-0C7E-4DBB-D33C-5B4E2FA4C43F}"/>
              </a:ext>
            </a:extLst>
          </p:cNvPr>
          <p:cNvSpPr>
            <a:spLocks noGrp="1"/>
          </p:cNvSpPr>
          <p:nvPr>
            <p:ph sz="half" idx="2"/>
          </p:nvPr>
        </p:nvSpPr>
        <p:spPr>
          <a:xfrm>
            <a:off x="8352607" y="2671354"/>
            <a:ext cx="3614057" cy="2849881"/>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to south Africa. A very popular arnamental plant whose flowers are long lasting and looks like bird’s head</a:t>
            </a:r>
          </a:p>
          <a:p>
            <a:pPr marL="0" indent="0" algn="ctr">
              <a:buNone/>
            </a:pPr>
            <a:endParaRPr lang="en-IN" sz="1800" dirty="0"/>
          </a:p>
        </p:txBody>
      </p:sp>
    </p:spTree>
    <p:extLst>
      <p:ext uri="{BB962C8B-B14F-4D97-AF65-F5344CB8AC3E}">
        <p14:creationId xmlns:p14="http://schemas.microsoft.com/office/powerpoint/2010/main" val="1820047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600405" y="101274"/>
            <a:ext cx="5181600" cy="2879446"/>
          </a:xfrm>
        </p:spPr>
        <p:txBody>
          <a:bodyPr>
            <a:normAutofit/>
          </a:bodyPr>
          <a:lstStyle/>
          <a:p>
            <a:pPr algn="ctr"/>
            <a:br>
              <a:rPr lang="en-IN" sz="2000" dirty="0"/>
            </a:br>
            <a:r>
              <a:rPr lang="en-IN" sz="2400" b="1" u="sng" dirty="0">
                <a:solidFill>
                  <a:srgbClr val="00B050"/>
                </a:solidFill>
              </a:rPr>
              <a:t>SCIENTIFIC NAME</a:t>
            </a:r>
            <a:br>
              <a:rPr lang="en-IN" sz="2400" b="1" u="sng" dirty="0"/>
            </a:br>
            <a:r>
              <a:rPr lang="en-IN" sz="2000" dirty="0"/>
              <a:t>RUBIACEAE</a:t>
            </a:r>
            <a:br>
              <a:rPr lang="en-IN" sz="2400" dirty="0"/>
            </a:br>
            <a:br>
              <a:rPr lang="en-IN" sz="2800" dirty="0"/>
            </a:br>
            <a:r>
              <a:rPr lang="en-IN" sz="2400" b="1" u="sng" dirty="0">
                <a:solidFill>
                  <a:srgbClr val="FF0000"/>
                </a:solidFill>
              </a:rPr>
              <a:t>COMMON NAME</a:t>
            </a:r>
            <a:br>
              <a:rPr lang="en-IN" sz="2400" dirty="0"/>
            </a:br>
            <a:r>
              <a:rPr lang="en-IN" sz="2000" dirty="0"/>
              <a:t>JUNGLE GERANIUM / FLAME OF WOODS</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7506789" cy="6522720"/>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132119" y="2789835"/>
            <a:ext cx="3941894" cy="2879446"/>
          </a:xfrm>
        </p:spPr>
        <p:txBody>
          <a:bodyPr>
            <a:normAutofit/>
          </a:bodyPr>
          <a:lstStyle/>
          <a:p>
            <a:pPr marL="0" indent="0" algn="ctr">
              <a:buNone/>
            </a:pPr>
            <a:r>
              <a:rPr lang="en-IN" sz="2400" b="1" u="sng" dirty="0">
                <a:solidFill>
                  <a:srgbClr val="7030A0"/>
                </a:solidFill>
              </a:rPr>
              <a:t>INTERESTING FACTS</a:t>
            </a:r>
          </a:p>
          <a:p>
            <a:pPr marL="0" indent="0">
              <a:buNone/>
            </a:pPr>
            <a:r>
              <a:rPr lang="en-IN" sz="1800" dirty="0"/>
              <a:t>Native to southern India and Srilanka.  The roots are analgesic , diuretic and anticeptic. The flowers , leaves and stem are used in ayurveda medicine. Flowers are ornamental and used in Hindu worship</a:t>
            </a:r>
          </a:p>
          <a:p>
            <a:pPr marL="0" indent="0" algn="ctr">
              <a:buNone/>
            </a:pPr>
            <a:endParaRPr lang="en-IN" sz="1800" dirty="0"/>
          </a:p>
        </p:txBody>
      </p:sp>
    </p:spTree>
    <p:extLst>
      <p:ext uri="{BB962C8B-B14F-4D97-AF65-F5344CB8AC3E}">
        <p14:creationId xmlns:p14="http://schemas.microsoft.com/office/powerpoint/2010/main" val="1157998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609114" y="0"/>
            <a:ext cx="5181600" cy="3218733"/>
          </a:xfrm>
        </p:spPr>
        <p:txBody>
          <a:bodyPr>
            <a:normAutofit/>
          </a:bodyPr>
          <a:lstStyle/>
          <a:p>
            <a:pPr algn="ctr"/>
            <a:br>
              <a:rPr lang="en-IN" sz="2000" dirty="0"/>
            </a:br>
            <a:r>
              <a:rPr lang="en-IN" sz="2400" b="1" u="sng" dirty="0">
                <a:solidFill>
                  <a:srgbClr val="00B050"/>
                </a:solidFill>
              </a:rPr>
              <a:t>SCIENTIFIC NAME</a:t>
            </a:r>
            <a:br>
              <a:rPr lang="en-IN" sz="2400" b="1" u="sng" dirty="0"/>
            </a:br>
            <a:r>
              <a:rPr lang="en-IN" sz="2400" dirty="0"/>
              <a:t>Bougainvillea glabra</a:t>
            </a:r>
            <a:br>
              <a:rPr lang="en-IN" sz="2400" dirty="0"/>
            </a:br>
            <a:br>
              <a:rPr lang="en-IN" sz="2800" dirty="0"/>
            </a:br>
            <a:r>
              <a:rPr lang="en-IN" sz="2400" b="1" u="sng" dirty="0">
                <a:solidFill>
                  <a:srgbClr val="FF0000"/>
                </a:solidFill>
              </a:rPr>
              <a:t>COMMON NAME</a:t>
            </a:r>
            <a:br>
              <a:rPr lang="en-IN" sz="2400" dirty="0"/>
            </a:br>
            <a:r>
              <a:rPr lang="en-IN" sz="2000" dirty="0" err="1"/>
              <a:t>bougainbel</a:t>
            </a:r>
            <a:r>
              <a:rPr lang="en-IN" sz="2000" dirty="0"/>
              <a:t>/paper flower</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0"/>
            <a:ext cx="7596051" cy="6566263"/>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194766" y="2830287"/>
            <a:ext cx="3997234" cy="2751908"/>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of South </a:t>
            </a:r>
            <a:r>
              <a:rPr lang="en-IN" sz="1800" dirty="0" err="1"/>
              <a:t>america</a:t>
            </a:r>
            <a:r>
              <a:rPr lang="en-IN" sz="1800" dirty="0"/>
              <a:t>.  The roots are analgesic , diuretic and anticeptic. The bracts can be white/red/mauve/purple or orange.</a:t>
            </a:r>
          </a:p>
          <a:p>
            <a:pPr marL="0" indent="0" algn="ctr">
              <a:buNone/>
            </a:pPr>
            <a:endParaRPr lang="en-IN" sz="1800" dirty="0"/>
          </a:p>
        </p:txBody>
      </p:sp>
    </p:spTree>
    <p:extLst>
      <p:ext uri="{BB962C8B-B14F-4D97-AF65-F5344CB8AC3E}">
        <p14:creationId xmlns:p14="http://schemas.microsoft.com/office/powerpoint/2010/main" val="600118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774577" y="0"/>
            <a:ext cx="5181600" cy="3218733"/>
          </a:xfrm>
        </p:spPr>
        <p:txBody>
          <a:bodyPr>
            <a:normAutofit/>
          </a:bodyPr>
          <a:lstStyle/>
          <a:p>
            <a:pPr algn="ctr"/>
            <a:br>
              <a:rPr lang="en-IN" sz="2000" dirty="0"/>
            </a:br>
            <a:r>
              <a:rPr lang="en-IN" sz="2400" b="1" u="sng" dirty="0">
                <a:solidFill>
                  <a:srgbClr val="00B050"/>
                </a:solidFill>
              </a:rPr>
              <a:t>SCIENTIFIC NAME</a:t>
            </a:r>
            <a:br>
              <a:rPr lang="en-IN" sz="2400" b="1" u="sng" dirty="0"/>
            </a:br>
            <a:r>
              <a:rPr lang="en-IN" sz="2400" dirty="0" err="1"/>
              <a:t>Nyctanthes</a:t>
            </a:r>
            <a:r>
              <a:rPr lang="en-IN" sz="2400" dirty="0"/>
              <a:t> </a:t>
            </a:r>
            <a:r>
              <a:rPr lang="en-IN" sz="2400" dirty="0" err="1"/>
              <a:t>arbor</a:t>
            </a:r>
            <a:r>
              <a:rPr lang="en-IN" sz="2400" dirty="0"/>
              <a:t>-tristis</a:t>
            </a:r>
            <a:br>
              <a:rPr lang="en-IN" sz="2400" dirty="0"/>
            </a:br>
            <a:br>
              <a:rPr lang="en-IN" sz="2800" dirty="0"/>
            </a:br>
            <a:r>
              <a:rPr lang="en-IN" sz="2400" b="1" u="sng" dirty="0">
                <a:solidFill>
                  <a:srgbClr val="FF0000"/>
                </a:solidFill>
              </a:rPr>
              <a:t>COMMON NAME</a:t>
            </a:r>
            <a:br>
              <a:rPr lang="en-IN" sz="2400" dirty="0"/>
            </a:br>
            <a:r>
              <a:rPr lang="en-IN" sz="2000" dirty="0"/>
              <a:t>Har </a:t>
            </a:r>
            <a:r>
              <a:rPr lang="en-IN" sz="2000" dirty="0" err="1"/>
              <a:t>shingar</a:t>
            </a:r>
            <a:r>
              <a:rPr lang="en-IN" sz="2000" dirty="0"/>
              <a:t>/</a:t>
            </a:r>
            <a:r>
              <a:rPr lang="en-IN" sz="2000" dirty="0" err="1"/>
              <a:t>shiuli</a:t>
            </a:r>
            <a:r>
              <a:rPr lang="en-IN" sz="2000" dirty="0"/>
              <a:t>/coral jasmine</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 y="0"/>
            <a:ext cx="7541622" cy="6566263"/>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307749" y="2746290"/>
            <a:ext cx="3766264" cy="3218733"/>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to southern Asia. The flowers, which have a pleasing fragrance, lose their brightness in day time and are often seen spread below the tree where they fall. Used as an offering to God/temples hence its name which means the ornament of Gods. Leaves are used in homeopathy and ayurveda to treat arthritis and sciatica. Also, antipyretic.</a:t>
            </a:r>
          </a:p>
          <a:p>
            <a:pPr marL="0" indent="0" algn="ctr">
              <a:buNone/>
            </a:pPr>
            <a:endParaRPr lang="en-IN" sz="1800" dirty="0"/>
          </a:p>
        </p:txBody>
      </p:sp>
    </p:spTree>
    <p:extLst>
      <p:ext uri="{BB962C8B-B14F-4D97-AF65-F5344CB8AC3E}">
        <p14:creationId xmlns:p14="http://schemas.microsoft.com/office/powerpoint/2010/main" val="3637808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617824" y="201700"/>
            <a:ext cx="5181600" cy="3218733"/>
          </a:xfrm>
        </p:spPr>
        <p:txBody>
          <a:bodyPr>
            <a:normAutofit/>
          </a:bodyPr>
          <a:lstStyle/>
          <a:p>
            <a:pPr algn="ctr"/>
            <a:r>
              <a:rPr lang="en-IN" sz="2400" b="1" u="sng" dirty="0">
                <a:solidFill>
                  <a:srgbClr val="00B050"/>
                </a:solidFill>
              </a:rPr>
              <a:t>SCIENTIFIC NAME</a:t>
            </a:r>
            <a:br>
              <a:rPr lang="en-IN" sz="2400" b="1" u="sng" dirty="0"/>
            </a:br>
            <a:r>
              <a:rPr lang="en-IN" sz="2000" dirty="0"/>
              <a:t>E</a:t>
            </a:r>
            <a:r>
              <a:rPr lang="en-IN" sz="2400" dirty="0"/>
              <a:t>uphorbia pulcherrima</a:t>
            </a:r>
            <a:br>
              <a:rPr lang="en-IN" sz="2400" dirty="0"/>
            </a:br>
            <a:br>
              <a:rPr lang="en-IN" sz="2800" dirty="0"/>
            </a:br>
            <a:r>
              <a:rPr lang="en-IN" sz="2400" b="1" u="sng" dirty="0">
                <a:solidFill>
                  <a:srgbClr val="FF0000"/>
                </a:solidFill>
              </a:rPr>
              <a:t>COMMON NAME</a:t>
            </a:r>
            <a:br>
              <a:rPr lang="en-IN" sz="2400" dirty="0"/>
            </a:br>
            <a:r>
              <a:rPr lang="en-IN" sz="2000" dirty="0"/>
              <a:t>Poinsettia (red)</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0"/>
            <a:ext cx="7539023" cy="6592528"/>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264434" y="2772417"/>
            <a:ext cx="3809579" cy="3018784"/>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to Central America. Displays special kind of inflorescence called </a:t>
            </a:r>
            <a:r>
              <a:rPr lang="en-IN" sz="1800" dirty="0" err="1"/>
              <a:t>cyathia</a:t>
            </a:r>
            <a:r>
              <a:rPr lang="en-IN" sz="1800" dirty="0"/>
              <a:t>. It is of commercial importance as it is used for Christmas floral decorations. Bracts come in red, orange, green, ivory, pink and white. </a:t>
            </a:r>
          </a:p>
          <a:p>
            <a:pPr marL="0" indent="0">
              <a:buNone/>
            </a:pPr>
            <a:r>
              <a:rPr lang="en-IN" sz="1800" dirty="0"/>
              <a:t> </a:t>
            </a:r>
          </a:p>
        </p:txBody>
      </p:sp>
    </p:spTree>
    <p:extLst>
      <p:ext uri="{BB962C8B-B14F-4D97-AF65-F5344CB8AC3E}">
        <p14:creationId xmlns:p14="http://schemas.microsoft.com/office/powerpoint/2010/main" val="870974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696199" y="210267"/>
            <a:ext cx="5181600" cy="3218733"/>
          </a:xfrm>
        </p:spPr>
        <p:txBody>
          <a:bodyPr>
            <a:normAutofit/>
          </a:bodyPr>
          <a:lstStyle/>
          <a:p>
            <a:pPr algn="ctr"/>
            <a:r>
              <a:rPr lang="en-IN" sz="2400" b="1" u="sng" dirty="0">
                <a:solidFill>
                  <a:srgbClr val="00B050"/>
                </a:solidFill>
              </a:rPr>
              <a:t>SCIENTIFIC NAME</a:t>
            </a:r>
            <a:br>
              <a:rPr lang="en-IN" sz="2400" b="1" u="sng" dirty="0"/>
            </a:br>
            <a:r>
              <a:rPr lang="en-IN" sz="2400" dirty="0"/>
              <a:t>Clarkia</a:t>
            </a:r>
            <a:br>
              <a:rPr lang="en-IN" sz="2400" dirty="0"/>
            </a:br>
            <a:br>
              <a:rPr lang="en-IN" sz="2800" dirty="0"/>
            </a:br>
            <a:r>
              <a:rPr lang="en-IN" sz="2400" b="1" u="sng" dirty="0">
                <a:solidFill>
                  <a:srgbClr val="FF0000"/>
                </a:solidFill>
              </a:rPr>
              <a:t>COMMON NAME</a:t>
            </a:r>
            <a:br>
              <a:rPr lang="en-IN" sz="2400" dirty="0"/>
            </a:br>
            <a:r>
              <a:rPr lang="en-IN" sz="2000" dirty="0"/>
              <a:t>Punchbowl godetia</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0"/>
            <a:ext cx="7532913" cy="6574971"/>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847909" y="2763708"/>
            <a:ext cx="3226104" cy="2731401"/>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to western North America. Its found in coastal hills as well as mountains. Flowers are usually pink to pale purple with broad petals</a:t>
            </a:r>
          </a:p>
          <a:p>
            <a:pPr marL="0" indent="0" algn="ctr">
              <a:buNone/>
            </a:pPr>
            <a:endParaRPr lang="en-IN" sz="1800" dirty="0"/>
          </a:p>
        </p:txBody>
      </p:sp>
    </p:spTree>
    <p:extLst>
      <p:ext uri="{BB962C8B-B14F-4D97-AF65-F5344CB8AC3E}">
        <p14:creationId xmlns:p14="http://schemas.microsoft.com/office/powerpoint/2010/main" val="892122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713617" y="84906"/>
            <a:ext cx="5181600" cy="3218733"/>
          </a:xfrm>
        </p:spPr>
        <p:txBody>
          <a:bodyPr>
            <a:normAutofit/>
          </a:bodyPr>
          <a:lstStyle/>
          <a:p>
            <a:pPr algn="ctr"/>
            <a:br>
              <a:rPr lang="en-IN" sz="2000" dirty="0"/>
            </a:br>
            <a:r>
              <a:rPr lang="en-IN" sz="2400" b="1" u="sng" dirty="0">
                <a:solidFill>
                  <a:srgbClr val="00B050"/>
                </a:solidFill>
              </a:rPr>
              <a:t>SCIENTIFIC NAME</a:t>
            </a:r>
            <a:br>
              <a:rPr lang="en-IN" sz="2400" b="1" u="sng" dirty="0">
                <a:solidFill>
                  <a:srgbClr val="00B050"/>
                </a:solidFill>
              </a:rPr>
            </a:br>
            <a:r>
              <a:rPr lang="en-IN" sz="2400" dirty="0"/>
              <a:t>Hydrangea Macrophylla</a:t>
            </a:r>
            <a:br>
              <a:rPr lang="en-IN" sz="2400" dirty="0"/>
            </a:br>
            <a:br>
              <a:rPr lang="en-IN" sz="2800" dirty="0"/>
            </a:br>
            <a:r>
              <a:rPr lang="en-IN" sz="2400" b="1" u="sng" dirty="0">
                <a:solidFill>
                  <a:srgbClr val="FF0000"/>
                </a:solidFill>
              </a:rPr>
              <a:t>COMMON NAME</a:t>
            </a:r>
            <a:br>
              <a:rPr lang="en-IN" sz="2400" dirty="0"/>
            </a:br>
            <a:r>
              <a:rPr lang="en-IN" sz="2000" dirty="0"/>
              <a:t>Big Leaf Hydrangea</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0"/>
            <a:ext cx="7559040" cy="6592528"/>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762999" y="2754998"/>
            <a:ext cx="3222172" cy="2940407"/>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to Japan but widely cultivated, in many climates. Blooms can range from blue, red, pink and purple. Flowers are arranged in huge, ball shaped clusters.  </a:t>
            </a:r>
          </a:p>
          <a:p>
            <a:pPr marL="0" indent="0" algn="ctr">
              <a:buNone/>
            </a:pPr>
            <a:endParaRPr lang="en-IN" sz="1800" dirty="0"/>
          </a:p>
        </p:txBody>
      </p:sp>
    </p:spTree>
    <p:extLst>
      <p:ext uri="{BB962C8B-B14F-4D97-AF65-F5344CB8AC3E}">
        <p14:creationId xmlns:p14="http://schemas.microsoft.com/office/powerpoint/2010/main" val="3756124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704909" y="210267"/>
            <a:ext cx="5181600" cy="3218733"/>
          </a:xfrm>
        </p:spPr>
        <p:txBody>
          <a:bodyPr>
            <a:normAutofit/>
          </a:bodyPr>
          <a:lstStyle/>
          <a:p>
            <a:pPr algn="ctr"/>
            <a:br>
              <a:rPr lang="en-IN" sz="2000" dirty="0"/>
            </a:br>
            <a:r>
              <a:rPr lang="en-IN" sz="2400" b="1" u="sng" dirty="0">
                <a:solidFill>
                  <a:srgbClr val="00B050"/>
                </a:solidFill>
              </a:rPr>
              <a:t>SCIENTIFIC NAME</a:t>
            </a:r>
            <a:br>
              <a:rPr lang="en-IN" sz="2400" b="1" u="sng" dirty="0">
                <a:solidFill>
                  <a:srgbClr val="00B050"/>
                </a:solidFill>
              </a:rPr>
            </a:br>
            <a:r>
              <a:rPr lang="en-IN" sz="2400" dirty="0"/>
              <a:t>Lathyrus </a:t>
            </a:r>
            <a:r>
              <a:rPr lang="en-IN" sz="2400" dirty="0" err="1"/>
              <a:t>oforatus</a:t>
            </a:r>
            <a:br>
              <a:rPr lang="en-IN" sz="2400" dirty="0"/>
            </a:br>
            <a:br>
              <a:rPr lang="en-IN" sz="2800" dirty="0"/>
            </a:br>
            <a:r>
              <a:rPr lang="en-IN" sz="2400" b="1" u="sng" dirty="0">
                <a:solidFill>
                  <a:srgbClr val="FF0000"/>
                </a:solidFill>
              </a:rPr>
              <a:t>COMMON NAME</a:t>
            </a:r>
            <a:br>
              <a:rPr lang="en-IN" sz="2400" b="1" u="sng" dirty="0"/>
            </a:br>
            <a:r>
              <a:rPr lang="en-IN" sz="2400" dirty="0"/>
              <a:t>Sweet Pea</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0"/>
            <a:ext cx="7532913" cy="6505303"/>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667206" y="2946588"/>
            <a:ext cx="3257006" cy="2365641"/>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to Sicily, southern Italy and Aegean islands.  It is an annual climbing plant. Has a distinct fragrance.</a:t>
            </a:r>
          </a:p>
          <a:p>
            <a:pPr marL="0" indent="0" algn="ctr">
              <a:buNone/>
            </a:pPr>
            <a:endParaRPr lang="en-IN" sz="1800" dirty="0"/>
          </a:p>
        </p:txBody>
      </p:sp>
    </p:spTree>
    <p:extLst>
      <p:ext uri="{BB962C8B-B14F-4D97-AF65-F5344CB8AC3E}">
        <p14:creationId xmlns:p14="http://schemas.microsoft.com/office/powerpoint/2010/main" val="1599685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600406" y="322913"/>
            <a:ext cx="5181600" cy="3218733"/>
          </a:xfrm>
        </p:spPr>
        <p:txBody>
          <a:bodyPr>
            <a:normAutofit/>
          </a:bodyPr>
          <a:lstStyle/>
          <a:p>
            <a:pPr algn="ctr"/>
            <a:br>
              <a:rPr lang="en-IN" sz="2000" dirty="0"/>
            </a:br>
            <a:r>
              <a:rPr lang="en-IN" sz="2400" b="1" u="sng" dirty="0"/>
              <a:t>SCIENTIFIC NAME</a:t>
            </a:r>
            <a:br>
              <a:rPr lang="en-IN" sz="2400" b="1" u="sng" dirty="0"/>
            </a:br>
            <a:r>
              <a:rPr lang="en-IN" sz="2400" b="1" dirty="0"/>
              <a:t>Combretum indicum</a:t>
            </a:r>
            <a:br>
              <a:rPr lang="en-IN" sz="2400" dirty="0"/>
            </a:br>
            <a:br>
              <a:rPr lang="en-IN" sz="2800" dirty="0"/>
            </a:br>
            <a:r>
              <a:rPr lang="en-IN" sz="2400" b="1" u="sng" dirty="0">
                <a:solidFill>
                  <a:srgbClr val="FF0000"/>
                </a:solidFill>
              </a:rPr>
              <a:t>COMMON NAME</a:t>
            </a:r>
            <a:br>
              <a:rPr lang="en-IN" sz="2400" dirty="0"/>
            </a:br>
            <a:r>
              <a:rPr lang="en-IN" sz="2000" dirty="0"/>
              <a:t>Madhu </a:t>
            </a:r>
            <a:r>
              <a:rPr lang="en-IN" sz="2000" dirty="0" err="1"/>
              <a:t>malati</a:t>
            </a:r>
            <a:r>
              <a:rPr lang="en-IN" sz="2000" dirty="0"/>
              <a:t>/ Rangoon creeper</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0"/>
            <a:ext cx="7463246" cy="6592528"/>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266190" y="2990131"/>
            <a:ext cx="3807823" cy="3218733"/>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to  the Indian sub-continent, Malaysia and </a:t>
            </a:r>
            <a:r>
              <a:rPr lang="en-IN" sz="1800" dirty="0" err="1"/>
              <a:t>Phillipines</a:t>
            </a:r>
            <a:r>
              <a:rPr lang="en-IN" sz="1800" dirty="0"/>
              <a:t>. Can reach up to 8 metres tall. Flowers are tubular and scented, with the colour varying  from white to red and pink. Anti-helminthic decoctions are made from its root, seed or fruit.</a:t>
            </a:r>
          </a:p>
          <a:p>
            <a:pPr marL="0" indent="0" algn="ctr">
              <a:buNone/>
            </a:pPr>
            <a:endParaRPr lang="en-IN" sz="1800" dirty="0"/>
          </a:p>
        </p:txBody>
      </p:sp>
    </p:spTree>
    <p:extLst>
      <p:ext uri="{BB962C8B-B14F-4D97-AF65-F5344CB8AC3E}">
        <p14:creationId xmlns:p14="http://schemas.microsoft.com/office/powerpoint/2010/main" val="725320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1461-2DFA-950A-0ED0-06EB027F40E3}"/>
              </a:ext>
            </a:extLst>
          </p:cNvPr>
          <p:cNvSpPr>
            <a:spLocks noGrp="1"/>
          </p:cNvSpPr>
          <p:nvPr>
            <p:ph type="title"/>
          </p:nvPr>
        </p:nvSpPr>
        <p:spPr>
          <a:xfrm>
            <a:off x="7966363" y="437904"/>
            <a:ext cx="4441945" cy="2954440"/>
          </a:xfrm>
        </p:spPr>
        <p:txBody>
          <a:bodyPr>
            <a:normAutofit/>
          </a:bodyPr>
          <a:lstStyle/>
          <a:p>
            <a:pPr algn="ctr"/>
            <a:br>
              <a:rPr lang="en-IN" sz="1800" dirty="0"/>
            </a:br>
            <a:r>
              <a:rPr lang="en-IN" sz="2400" b="1" u="sng" dirty="0">
                <a:solidFill>
                  <a:srgbClr val="00B050"/>
                </a:solidFill>
              </a:rPr>
              <a:t>SCIENTIFIC NAME</a:t>
            </a:r>
            <a:br>
              <a:rPr lang="en-IN" sz="2000" b="1" u="sng" dirty="0"/>
            </a:br>
            <a:r>
              <a:rPr lang="en-IN" sz="1800" dirty="0"/>
              <a:t>KALANCHOE BLOSSFEDIANA</a:t>
            </a:r>
            <a:br>
              <a:rPr lang="en-IN" sz="2000" dirty="0"/>
            </a:br>
            <a:br>
              <a:rPr lang="en-IN" sz="2400" dirty="0"/>
            </a:br>
            <a:r>
              <a:rPr lang="en-IN" sz="2400" b="1" u="sng" dirty="0">
                <a:solidFill>
                  <a:srgbClr val="FF0000"/>
                </a:solidFill>
              </a:rPr>
              <a:t>COMMON NAME</a:t>
            </a:r>
            <a:br>
              <a:rPr lang="en-IN" sz="2400" b="1" u="sng" dirty="0"/>
            </a:br>
            <a:r>
              <a:rPr lang="en-IN" sz="1800" dirty="0"/>
              <a:t>Christmas kalanchoe, flaming katy</a:t>
            </a:r>
            <a:br>
              <a:rPr lang="en-IN" sz="2000" dirty="0"/>
            </a:br>
            <a:endParaRPr lang="en-IN" sz="1800" dirty="0"/>
          </a:p>
        </p:txBody>
      </p:sp>
      <p:pic>
        <p:nvPicPr>
          <p:cNvPr id="6" name="Content Placeholder 5">
            <a:extLst>
              <a:ext uri="{FF2B5EF4-FFF2-40B4-BE49-F238E27FC236}">
                <a16:creationId xmlns:a16="http://schemas.microsoft.com/office/drawing/2014/main" id="{2F3E06A4-D554-2F23-5365-6811BE6C88B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439109" cy="6311419"/>
          </a:xfrm>
        </p:spPr>
      </p:pic>
      <p:sp>
        <p:nvSpPr>
          <p:cNvPr id="4" name="Content Placeholder 3">
            <a:extLst>
              <a:ext uri="{FF2B5EF4-FFF2-40B4-BE49-F238E27FC236}">
                <a16:creationId xmlns:a16="http://schemas.microsoft.com/office/drawing/2014/main" id="{4EBD7172-53F2-47D0-6610-F674E036092A}"/>
              </a:ext>
            </a:extLst>
          </p:cNvPr>
          <p:cNvSpPr>
            <a:spLocks noGrp="1"/>
          </p:cNvSpPr>
          <p:nvPr>
            <p:ph sz="half" idx="2"/>
          </p:nvPr>
        </p:nvSpPr>
        <p:spPr>
          <a:xfrm>
            <a:off x="8506691" y="3136042"/>
            <a:ext cx="3374363" cy="3439959"/>
          </a:xfrm>
        </p:spPr>
        <p:txBody>
          <a:bodyPr>
            <a:normAutofit/>
          </a:bodyPr>
          <a:lstStyle/>
          <a:p>
            <a:pPr marL="0" indent="0" algn="ctr">
              <a:lnSpc>
                <a:spcPct val="150000"/>
              </a:lnSpc>
              <a:buNone/>
            </a:pPr>
            <a:r>
              <a:rPr lang="en-IN" b="1" u="sng" dirty="0">
                <a:solidFill>
                  <a:srgbClr val="7030A0"/>
                </a:solidFill>
              </a:rPr>
              <a:t>INTRESTING FACTS</a:t>
            </a:r>
          </a:p>
          <a:p>
            <a:pPr marL="0" indent="0">
              <a:lnSpc>
                <a:spcPct val="100000"/>
              </a:lnSpc>
              <a:buNone/>
            </a:pPr>
            <a:r>
              <a:rPr lang="en-IN" sz="1800" dirty="0"/>
              <a:t>The most recognizable is kalanchoe blossfeldiana , usually known simple as kalanchoe</a:t>
            </a:r>
          </a:p>
          <a:p>
            <a:pPr marL="0" indent="0" algn="ctr">
              <a:lnSpc>
                <a:spcPct val="100000"/>
              </a:lnSpc>
              <a:buNone/>
            </a:pPr>
            <a:endParaRPr lang="en-IN" sz="2000" dirty="0"/>
          </a:p>
        </p:txBody>
      </p:sp>
    </p:spTree>
    <p:extLst>
      <p:ext uri="{BB962C8B-B14F-4D97-AF65-F5344CB8AC3E}">
        <p14:creationId xmlns:p14="http://schemas.microsoft.com/office/powerpoint/2010/main" val="2538560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565572" y="349038"/>
            <a:ext cx="5181600" cy="3218733"/>
          </a:xfrm>
        </p:spPr>
        <p:txBody>
          <a:bodyPr>
            <a:normAutofit/>
          </a:bodyPr>
          <a:lstStyle/>
          <a:p>
            <a:pPr algn="ctr"/>
            <a:br>
              <a:rPr lang="en-IN" sz="2000" dirty="0"/>
            </a:br>
            <a:r>
              <a:rPr lang="en-IN" sz="2400" b="1" u="sng" dirty="0">
                <a:solidFill>
                  <a:srgbClr val="00B050"/>
                </a:solidFill>
              </a:rPr>
              <a:t>SCIENTIFIC NAME</a:t>
            </a:r>
            <a:br>
              <a:rPr lang="en-IN" sz="2400" b="1" u="sng" dirty="0"/>
            </a:br>
            <a:r>
              <a:rPr lang="en-IN" sz="2400" dirty="0"/>
              <a:t>Callistemon </a:t>
            </a:r>
            <a:r>
              <a:rPr lang="en-IN" sz="2400" dirty="0" err="1"/>
              <a:t>viminalis</a:t>
            </a:r>
            <a:br>
              <a:rPr lang="en-IN" sz="2400" dirty="0"/>
            </a:br>
            <a:br>
              <a:rPr lang="en-IN" sz="2800" dirty="0"/>
            </a:br>
            <a:r>
              <a:rPr lang="en-IN" sz="2400" b="1" u="sng" dirty="0">
                <a:solidFill>
                  <a:srgbClr val="FF0000"/>
                </a:solidFill>
              </a:rPr>
              <a:t>COMMON NAME</a:t>
            </a:r>
            <a:br>
              <a:rPr lang="en-IN" sz="2400" b="1" u="sng" dirty="0"/>
            </a:br>
            <a:r>
              <a:rPr lang="en-IN" sz="2400" b="1" dirty="0"/>
              <a:t>Cheel/Bottle brush</a:t>
            </a:r>
            <a:br>
              <a:rPr lang="en-IN" sz="2400" b="1" u="sng" dirty="0"/>
            </a:br>
            <a:br>
              <a:rPr lang="en-IN" sz="2400" b="1" u="sng" dirty="0"/>
            </a:b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0"/>
            <a:ext cx="7482839" cy="6574971"/>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386354" y="2746290"/>
            <a:ext cx="3457304" cy="3027493"/>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of Australia.  Flowers are in bright red spikes. Quick growing and distinctive in appearance.</a:t>
            </a:r>
          </a:p>
          <a:p>
            <a:pPr marL="0" indent="0" algn="ctr">
              <a:buNone/>
            </a:pPr>
            <a:endParaRPr lang="en-IN" sz="1800" dirty="0"/>
          </a:p>
        </p:txBody>
      </p:sp>
    </p:spTree>
    <p:extLst>
      <p:ext uri="{BB962C8B-B14F-4D97-AF65-F5344CB8AC3E}">
        <p14:creationId xmlns:p14="http://schemas.microsoft.com/office/powerpoint/2010/main" val="2211793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461069" y="192991"/>
            <a:ext cx="5181600" cy="3218733"/>
          </a:xfrm>
        </p:spPr>
        <p:txBody>
          <a:bodyPr>
            <a:normAutofit/>
          </a:bodyPr>
          <a:lstStyle/>
          <a:p>
            <a:pPr algn="ctr"/>
            <a:br>
              <a:rPr lang="en-IN" sz="2000" dirty="0"/>
            </a:br>
            <a:r>
              <a:rPr lang="en-IN" sz="2400" b="1" u="sng" dirty="0">
                <a:solidFill>
                  <a:srgbClr val="00B050"/>
                </a:solidFill>
              </a:rPr>
              <a:t>SCIENTIFIC NAME</a:t>
            </a:r>
            <a:br>
              <a:rPr lang="en-IN" sz="2400" b="1" u="sng" dirty="0"/>
            </a:br>
            <a:r>
              <a:rPr lang="en-IN" sz="2400" dirty="0"/>
              <a:t>Nerium oleander</a:t>
            </a:r>
            <a:br>
              <a:rPr lang="en-IN" sz="2400" dirty="0"/>
            </a:br>
            <a:br>
              <a:rPr lang="en-IN" sz="2800" dirty="0"/>
            </a:br>
            <a:r>
              <a:rPr lang="en-IN" sz="2400" b="1" u="sng" dirty="0">
                <a:solidFill>
                  <a:srgbClr val="FF0000"/>
                </a:solidFill>
              </a:rPr>
              <a:t>COMMON NAME</a:t>
            </a:r>
            <a:br>
              <a:rPr lang="en-IN" sz="2400" dirty="0"/>
            </a:br>
            <a:r>
              <a:rPr lang="en-IN" sz="2000" dirty="0"/>
              <a:t>Oleander</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1"/>
            <a:ext cx="7524205" cy="6522720"/>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144692" y="2824667"/>
            <a:ext cx="3814354" cy="2809779"/>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of India. Floral clusters found at the end of each branch may be of any of the following colours: yellow, white, pink or red. Plants are left alone by cattle and goats due to their toxicity.</a:t>
            </a:r>
          </a:p>
          <a:p>
            <a:pPr marL="0" indent="0" algn="ctr">
              <a:buNone/>
            </a:pPr>
            <a:endParaRPr lang="en-IN" sz="1800" dirty="0"/>
          </a:p>
        </p:txBody>
      </p:sp>
    </p:spTree>
    <p:extLst>
      <p:ext uri="{BB962C8B-B14F-4D97-AF65-F5344CB8AC3E}">
        <p14:creationId xmlns:p14="http://schemas.microsoft.com/office/powerpoint/2010/main" val="4127838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600195" y="210267"/>
            <a:ext cx="5181600" cy="3218733"/>
          </a:xfrm>
        </p:spPr>
        <p:txBody>
          <a:bodyPr>
            <a:normAutofit/>
          </a:bodyPr>
          <a:lstStyle/>
          <a:p>
            <a:pPr algn="ctr"/>
            <a:br>
              <a:rPr lang="en-IN" sz="2000" dirty="0"/>
            </a:br>
            <a:r>
              <a:rPr lang="en-IN" sz="2400" b="1" u="sng" dirty="0">
                <a:solidFill>
                  <a:srgbClr val="00B050"/>
                </a:solidFill>
              </a:rPr>
              <a:t>SCIENTIFIC NAME</a:t>
            </a:r>
            <a:br>
              <a:rPr lang="en-IN" sz="2400" b="1" u="sng" dirty="0"/>
            </a:br>
            <a:r>
              <a:rPr lang="en-IN" sz="2000" dirty="0"/>
              <a:t>Primula</a:t>
            </a:r>
            <a:br>
              <a:rPr lang="en-IN" sz="2400" dirty="0"/>
            </a:br>
            <a:br>
              <a:rPr lang="en-IN" sz="2800" dirty="0"/>
            </a:br>
            <a:r>
              <a:rPr lang="en-IN" sz="2400" b="1" u="sng" dirty="0">
                <a:solidFill>
                  <a:srgbClr val="FF0000"/>
                </a:solidFill>
              </a:rPr>
              <a:t>COMMON NAME</a:t>
            </a:r>
            <a:br>
              <a:rPr lang="en-IN" sz="2400" dirty="0"/>
            </a:br>
            <a:r>
              <a:rPr lang="en-IN" sz="2400" dirty="0"/>
              <a:t>Primrose</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0"/>
            <a:ext cx="7524206" cy="6592528"/>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425964" y="2850794"/>
            <a:ext cx="3766036" cy="2400476"/>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of western and southern Europe, North-west Africa and parts of South-west Asia. Flowers are pale yellow, white or pink. Butterflies and beetles flock to these flowers.</a:t>
            </a:r>
          </a:p>
          <a:p>
            <a:pPr marL="0" indent="0" algn="ctr">
              <a:buNone/>
            </a:pPr>
            <a:endParaRPr lang="en-IN" sz="1800" dirty="0"/>
          </a:p>
        </p:txBody>
      </p:sp>
    </p:spTree>
    <p:extLst>
      <p:ext uri="{BB962C8B-B14F-4D97-AF65-F5344CB8AC3E}">
        <p14:creationId xmlns:p14="http://schemas.microsoft.com/office/powerpoint/2010/main" val="2457515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539445" y="146049"/>
            <a:ext cx="5181600" cy="3218733"/>
          </a:xfrm>
        </p:spPr>
        <p:txBody>
          <a:bodyPr>
            <a:normAutofit/>
          </a:bodyPr>
          <a:lstStyle/>
          <a:p>
            <a:pPr algn="ctr"/>
            <a:br>
              <a:rPr lang="en-IN" sz="2000" dirty="0"/>
            </a:br>
            <a:r>
              <a:rPr lang="en-IN" sz="2400" b="1" u="sng" dirty="0">
                <a:solidFill>
                  <a:srgbClr val="00B050"/>
                </a:solidFill>
              </a:rPr>
              <a:t>SCIENTIFIC NAME</a:t>
            </a:r>
            <a:br>
              <a:rPr lang="en-IN" sz="2400" b="1" u="sng" dirty="0"/>
            </a:br>
            <a:r>
              <a:rPr lang="en-IN" sz="2000" b="1" dirty="0"/>
              <a:t>Bellis </a:t>
            </a:r>
            <a:r>
              <a:rPr lang="en-IN" sz="2000" b="1" dirty="0" err="1"/>
              <a:t>Peremnis</a:t>
            </a:r>
            <a:br>
              <a:rPr lang="en-IN" sz="2400" dirty="0"/>
            </a:br>
            <a:br>
              <a:rPr lang="en-IN" sz="2800" dirty="0"/>
            </a:br>
            <a:r>
              <a:rPr lang="en-IN" sz="2400" b="1" u="sng" dirty="0">
                <a:solidFill>
                  <a:srgbClr val="FF0000"/>
                </a:solidFill>
              </a:rPr>
              <a:t>COMMON NAME</a:t>
            </a:r>
            <a:br>
              <a:rPr lang="en-IN" sz="2400" dirty="0"/>
            </a:br>
            <a:r>
              <a:rPr lang="en-IN" sz="2000" b="1" dirty="0"/>
              <a:t>Daisy</a:t>
            </a:r>
            <a:endParaRPr lang="en-IN" sz="1800" b="1"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0"/>
            <a:ext cx="7539445" cy="6592528"/>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005354" y="2737582"/>
            <a:ext cx="4302034" cy="3218733"/>
          </a:xfrm>
        </p:spPr>
        <p:txBody>
          <a:bodyPr>
            <a:normAutofit/>
          </a:bodyPr>
          <a:lstStyle/>
          <a:p>
            <a:pPr marL="0" indent="0" algn="ctr">
              <a:buNone/>
            </a:pPr>
            <a:r>
              <a:rPr lang="en-IN" sz="2000" b="1" u="sng" dirty="0">
                <a:solidFill>
                  <a:srgbClr val="7030A0"/>
                </a:solidFill>
              </a:rPr>
              <a:t>INTERESTING FACTS</a:t>
            </a:r>
          </a:p>
          <a:p>
            <a:pPr marL="0" indent="0">
              <a:lnSpc>
                <a:spcPct val="150000"/>
              </a:lnSpc>
              <a:buNone/>
            </a:pPr>
            <a:r>
              <a:rPr lang="en-IN" sz="1800" dirty="0"/>
              <a:t>Young leaves of this plant can be eaten as a </a:t>
            </a:r>
            <a:r>
              <a:rPr lang="en-IN" sz="1800" dirty="0" err="1"/>
              <a:t>salad.Flowers</a:t>
            </a:r>
            <a:r>
              <a:rPr lang="en-IN" sz="1800" dirty="0"/>
              <a:t>, buds and petals are edible too and often used in sandwiches, soups and salads. Also used in teas and as a vitamin supplement. It has medicinal properties as well.</a:t>
            </a:r>
          </a:p>
          <a:p>
            <a:pPr marL="0" indent="0" algn="ctr">
              <a:lnSpc>
                <a:spcPct val="150000"/>
              </a:lnSpc>
              <a:buNone/>
            </a:pPr>
            <a:endParaRPr lang="en-IN" sz="1800" dirty="0"/>
          </a:p>
          <a:p>
            <a:pPr marL="0" indent="0" algn="ctr">
              <a:buNone/>
            </a:pPr>
            <a:endParaRPr lang="en-IN" sz="1800" dirty="0"/>
          </a:p>
        </p:txBody>
      </p:sp>
    </p:spTree>
    <p:extLst>
      <p:ext uri="{BB962C8B-B14F-4D97-AF65-F5344CB8AC3E}">
        <p14:creationId xmlns:p14="http://schemas.microsoft.com/office/powerpoint/2010/main" val="793869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513320" y="159003"/>
            <a:ext cx="5181600" cy="3218733"/>
          </a:xfrm>
        </p:spPr>
        <p:txBody>
          <a:bodyPr>
            <a:normAutofit/>
          </a:bodyPr>
          <a:lstStyle/>
          <a:p>
            <a:pPr algn="ctr"/>
            <a:r>
              <a:rPr lang="en-IN" sz="2400" b="1" u="sng" dirty="0">
                <a:solidFill>
                  <a:srgbClr val="00B050"/>
                </a:solidFill>
              </a:rPr>
              <a:t>SCIENTIFIC NAME</a:t>
            </a:r>
            <a:br>
              <a:rPr lang="en-IN" sz="2400" b="1" u="sng" dirty="0"/>
            </a:br>
            <a:r>
              <a:rPr lang="en-IN" sz="2000" dirty="0"/>
              <a:t>Hibiscus Rosa sinensis</a:t>
            </a:r>
            <a:br>
              <a:rPr lang="en-IN" sz="2400" dirty="0"/>
            </a:br>
            <a:br>
              <a:rPr lang="en-IN" sz="2800" dirty="0"/>
            </a:br>
            <a:r>
              <a:rPr lang="en-IN" sz="2400" b="1" u="sng" dirty="0">
                <a:solidFill>
                  <a:srgbClr val="FF0000"/>
                </a:solidFill>
              </a:rPr>
              <a:t>COMMON NAME</a:t>
            </a:r>
            <a:br>
              <a:rPr lang="en-IN" sz="2400" dirty="0"/>
            </a:br>
            <a:r>
              <a:rPr lang="en-IN" sz="2400" dirty="0" err="1"/>
              <a:t>Rosellea</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 y="0"/>
            <a:ext cx="7513318" cy="6540137"/>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059993" y="2633080"/>
            <a:ext cx="4088253" cy="3105870"/>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to warm temperate, sub-tropical and tropical regions, this flowering plant is found throughout the world. It spans over 300 species and is a multi-purpose plant, with various health benefits. It grows throughout the year. In Sanskrit it is known as </a:t>
            </a:r>
            <a:r>
              <a:rPr lang="en-IN" sz="1800" dirty="0" err="1"/>
              <a:t>japapati</a:t>
            </a:r>
            <a:r>
              <a:rPr lang="en-IN" sz="1800" dirty="0"/>
              <a:t> and is used for hair to promote growth and condition it.</a:t>
            </a:r>
          </a:p>
          <a:p>
            <a:pPr marL="0" indent="0" algn="ctr">
              <a:buNone/>
            </a:pPr>
            <a:endParaRPr lang="en-IN" sz="1800" dirty="0"/>
          </a:p>
        </p:txBody>
      </p:sp>
    </p:spTree>
    <p:extLst>
      <p:ext uri="{BB962C8B-B14F-4D97-AF65-F5344CB8AC3E}">
        <p14:creationId xmlns:p14="http://schemas.microsoft.com/office/powerpoint/2010/main" val="613319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548154" y="136107"/>
            <a:ext cx="5181600" cy="3218733"/>
          </a:xfrm>
        </p:spPr>
        <p:txBody>
          <a:bodyPr>
            <a:normAutofit/>
          </a:bodyPr>
          <a:lstStyle/>
          <a:p>
            <a:pPr algn="ctr"/>
            <a:r>
              <a:rPr lang="en-IN" sz="2400" b="1" u="sng" dirty="0">
                <a:solidFill>
                  <a:srgbClr val="00B050"/>
                </a:solidFill>
              </a:rPr>
              <a:t>SCIENTIFIC NAME</a:t>
            </a:r>
            <a:br>
              <a:rPr lang="en-IN" sz="2400" b="1" u="sng" dirty="0"/>
            </a:br>
            <a:r>
              <a:rPr lang="en-IN" sz="2400" b="1" dirty="0"/>
              <a:t>Catharanthus roseus</a:t>
            </a:r>
            <a:br>
              <a:rPr lang="en-IN" sz="2400" dirty="0"/>
            </a:br>
            <a:br>
              <a:rPr lang="en-IN" sz="2800" dirty="0"/>
            </a:br>
            <a:r>
              <a:rPr lang="en-IN" sz="2400" b="1" u="sng" dirty="0">
                <a:solidFill>
                  <a:srgbClr val="FF0000"/>
                </a:solidFill>
              </a:rPr>
              <a:t>COMMON NAME</a:t>
            </a:r>
            <a:br>
              <a:rPr lang="en-IN" sz="2400" dirty="0"/>
            </a:br>
            <a:r>
              <a:rPr lang="en-IN" sz="2000" dirty="0"/>
              <a:t>Periwinkle/ </a:t>
            </a:r>
            <a:r>
              <a:rPr lang="en-IN" sz="2000" dirty="0" err="1"/>
              <a:t>sada</a:t>
            </a:r>
            <a:r>
              <a:rPr lang="en-IN" sz="2000" dirty="0"/>
              <a:t> </a:t>
            </a:r>
            <a:r>
              <a:rPr lang="en-IN" sz="2000" dirty="0" err="1"/>
              <a:t>bahaar</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0"/>
            <a:ext cx="7837714" cy="6592528"/>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186057" y="2702747"/>
            <a:ext cx="3753396" cy="3218733"/>
          </a:xfrm>
        </p:spPr>
        <p:txBody>
          <a:bodyPr>
            <a:normAutofit/>
          </a:bodyPr>
          <a:lstStyle/>
          <a:p>
            <a:pPr marL="0" indent="0" algn="ctr">
              <a:buNone/>
            </a:pPr>
            <a:r>
              <a:rPr lang="en-IN" sz="2000" b="1" u="sng" dirty="0">
                <a:solidFill>
                  <a:srgbClr val="7030A0"/>
                </a:solidFill>
              </a:rPr>
              <a:t>INTERESTING FACTS</a:t>
            </a:r>
          </a:p>
          <a:p>
            <a:pPr marL="0" indent="0">
              <a:lnSpc>
                <a:spcPct val="150000"/>
              </a:lnSpc>
              <a:buNone/>
            </a:pPr>
            <a:r>
              <a:rPr lang="en-IN" sz="1800" dirty="0"/>
              <a:t>Catharanthus or periwinkles are found in many shades of pink, </a:t>
            </a:r>
            <a:r>
              <a:rPr lang="en-IN" sz="1800" dirty="0" err="1"/>
              <a:t>red,lilac</a:t>
            </a:r>
            <a:r>
              <a:rPr lang="en-IN" sz="1800" dirty="0"/>
              <a:t>, white and purple. It is used for treating a host of health issues including diabetes, sore throat and is said to even reduce the risk of cancer.</a:t>
            </a:r>
          </a:p>
          <a:p>
            <a:pPr marL="0" indent="0" algn="ctr">
              <a:lnSpc>
                <a:spcPct val="150000"/>
              </a:lnSpc>
              <a:buNone/>
            </a:pPr>
            <a:endParaRPr lang="en-IN" sz="1800" dirty="0"/>
          </a:p>
          <a:p>
            <a:pPr marL="0" indent="0" algn="ctr">
              <a:buNone/>
            </a:pPr>
            <a:endParaRPr lang="en-IN" sz="1800" dirty="0"/>
          </a:p>
        </p:txBody>
      </p:sp>
    </p:spTree>
    <p:extLst>
      <p:ext uri="{BB962C8B-B14F-4D97-AF65-F5344CB8AC3E}">
        <p14:creationId xmlns:p14="http://schemas.microsoft.com/office/powerpoint/2010/main" val="3885981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591697" y="80900"/>
            <a:ext cx="5181600" cy="3218733"/>
          </a:xfrm>
        </p:spPr>
        <p:txBody>
          <a:bodyPr>
            <a:normAutofit/>
          </a:bodyPr>
          <a:lstStyle/>
          <a:p>
            <a:pPr algn="ctr"/>
            <a:br>
              <a:rPr lang="en-IN" sz="2000" dirty="0"/>
            </a:br>
            <a:r>
              <a:rPr lang="en-IN" sz="2400" b="1" u="sng" dirty="0">
                <a:solidFill>
                  <a:srgbClr val="00B050"/>
                </a:solidFill>
              </a:rPr>
              <a:t>SCIENTIFIC NAME</a:t>
            </a:r>
            <a:br>
              <a:rPr lang="en-IN" sz="2400" b="1" u="sng" dirty="0"/>
            </a:br>
            <a:r>
              <a:rPr lang="en-IN" sz="2400" dirty="0"/>
              <a:t>Tropaeolum majus</a:t>
            </a:r>
            <a:br>
              <a:rPr lang="en-IN" sz="2400" dirty="0"/>
            </a:br>
            <a:br>
              <a:rPr lang="en-IN" sz="2800" dirty="0"/>
            </a:br>
            <a:r>
              <a:rPr lang="en-IN" sz="2400" b="1" u="sng" dirty="0">
                <a:solidFill>
                  <a:srgbClr val="FF0000"/>
                </a:solidFill>
              </a:rPr>
              <a:t>COMMON NAME</a:t>
            </a:r>
            <a:br>
              <a:rPr lang="en-IN" sz="2400" dirty="0"/>
            </a:br>
            <a:r>
              <a:rPr lang="en-IN" sz="2000" dirty="0"/>
              <a:t>Nasturtium</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0" y="3369"/>
            <a:ext cx="7478486" cy="6592528"/>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125097" y="2789833"/>
            <a:ext cx="3948916" cy="2975241"/>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to South and Central America, Nasturtium is used as a companion plant for biological pest-control and for attracting predatory insects. It has uses in herbal medicine for respiratory and urinary infections.  </a:t>
            </a:r>
          </a:p>
          <a:p>
            <a:pPr marL="0" indent="0" algn="ctr">
              <a:buNone/>
            </a:pPr>
            <a:endParaRPr lang="en-IN" sz="1800" dirty="0"/>
          </a:p>
        </p:txBody>
      </p:sp>
    </p:spTree>
    <p:extLst>
      <p:ext uri="{BB962C8B-B14F-4D97-AF65-F5344CB8AC3E}">
        <p14:creationId xmlns:p14="http://schemas.microsoft.com/office/powerpoint/2010/main" val="4157176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3CE4-3FBF-C570-514C-3DACE0B942F7}"/>
              </a:ext>
            </a:extLst>
          </p:cNvPr>
          <p:cNvSpPr>
            <a:spLocks noGrp="1"/>
          </p:cNvSpPr>
          <p:nvPr>
            <p:ph type="title"/>
          </p:nvPr>
        </p:nvSpPr>
        <p:spPr>
          <a:xfrm>
            <a:off x="7408817" y="162233"/>
            <a:ext cx="5181600" cy="3218733"/>
          </a:xfrm>
        </p:spPr>
        <p:txBody>
          <a:bodyPr>
            <a:normAutofit/>
          </a:bodyPr>
          <a:lstStyle/>
          <a:p>
            <a:pPr algn="ctr"/>
            <a:r>
              <a:rPr lang="en-IN" sz="2400" b="1" u="sng" dirty="0">
                <a:solidFill>
                  <a:srgbClr val="00B050"/>
                </a:solidFill>
              </a:rPr>
              <a:t>SCIENTIFIC NAME</a:t>
            </a:r>
            <a:br>
              <a:rPr lang="en-IN" sz="2400" b="1" u="sng" dirty="0"/>
            </a:br>
            <a:r>
              <a:rPr lang="en-IN" sz="2400" dirty="0"/>
              <a:t>Lantana </a:t>
            </a:r>
            <a:r>
              <a:rPr lang="en-IN" sz="2400" dirty="0" err="1"/>
              <a:t>montevidensis</a:t>
            </a:r>
            <a:br>
              <a:rPr lang="en-IN" sz="2400" dirty="0"/>
            </a:br>
            <a:br>
              <a:rPr lang="en-IN" sz="2800" dirty="0"/>
            </a:br>
            <a:r>
              <a:rPr lang="en-IN" sz="2400" b="1" u="sng" dirty="0">
                <a:solidFill>
                  <a:srgbClr val="FF0000"/>
                </a:solidFill>
              </a:rPr>
              <a:t>COMMON NAME</a:t>
            </a:r>
            <a:br>
              <a:rPr lang="en-IN" sz="2400" b="1" u="sng" dirty="0"/>
            </a:br>
            <a:r>
              <a:rPr lang="en-IN" sz="2400" dirty="0"/>
              <a:t>Lantana ( Florida red)</a:t>
            </a:r>
            <a:endParaRPr lang="en-IN" sz="1800" dirty="0"/>
          </a:p>
        </p:txBody>
      </p:sp>
      <p:pic>
        <p:nvPicPr>
          <p:cNvPr id="6" name="Content Placeholder 5">
            <a:extLst>
              <a:ext uri="{FF2B5EF4-FFF2-40B4-BE49-F238E27FC236}">
                <a16:creationId xmlns:a16="http://schemas.microsoft.com/office/drawing/2014/main" id="{440C16EF-2D12-C65B-22C1-2237D24398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 y="0"/>
            <a:ext cx="7628708" cy="6557553"/>
          </a:xfrm>
        </p:spPr>
      </p:pic>
      <p:sp>
        <p:nvSpPr>
          <p:cNvPr id="4" name="Content Placeholder 3">
            <a:extLst>
              <a:ext uri="{FF2B5EF4-FFF2-40B4-BE49-F238E27FC236}">
                <a16:creationId xmlns:a16="http://schemas.microsoft.com/office/drawing/2014/main" id="{ACC6A92E-20E0-D754-1707-A5BCBD9EB527}"/>
              </a:ext>
            </a:extLst>
          </p:cNvPr>
          <p:cNvSpPr>
            <a:spLocks noGrp="1"/>
          </p:cNvSpPr>
          <p:nvPr>
            <p:ph sz="half" idx="2"/>
          </p:nvPr>
        </p:nvSpPr>
        <p:spPr>
          <a:xfrm>
            <a:off x="8159931" y="2720166"/>
            <a:ext cx="3840482" cy="3218733"/>
          </a:xfrm>
        </p:spPr>
        <p:txBody>
          <a:bodyPr>
            <a:normAutofit/>
          </a:bodyPr>
          <a:lstStyle/>
          <a:p>
            <a:pPr marL="0" indent="0" algn="ctr">
              <a:buNone/>
            </a:pPr>
            <a:r>
              <a:rPr lang="en-IN" sz="2000" b="1" u="sng" dirty="0">
                <a:solidFill>
                  <a:srgbClr val="7030A0"/>
                </a:solidFill>
              </a:rPr>
              <a:t>INTERESTING FACTS</a:t>
            </a:r>
          </a:p>
          <a:p>
            <a:pPr marL="0" indent="0">
              <a:buNone/>
            </a:pPr>
            <a:r>
              <a:rPr lang="en-IN" sz="1800" dirty="0"/>
              <a:t>Native to South America, the flowers come in a variety of colours including white, yellow, orange, lavender, pink, purple and combination colours. It is believed to have uses in tumours, skin itching, leprosy, rabies, chicken pox, asthma and ulcers.</a:t>
            </a:r>
          </a:p>
          <a:p>
            <a:pPr marL="0" indent="0" algn="ctr">
              <a:buNone/>
            </a:pPr>
            <a:endParaRPr lang="en-IN" sz="1800" dirty="0"/>
          </a:p>
        </p:txBody>
      </p:sp>
    </p:spTree>
    <p:extLst>
      <p:ext uri="{BB962C8B-B14F-4D97-AF65-F5344CB8AC3E}">
        <p14:creationId xmlns:p14="http://schemas.microsoft.com/office/powerpoint/2010/main" val="328328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99ACF-1D21-E356-415D-C04F8DF83255}"/>
              </a:ext>
            </a:extLst>
          </p:cNvPr>
          <p:cNvSpPr>
            <a:spLocks noGrp="1"/>
          </p:cNvSpPr>
          <p:nvPr>
            <p:ph type="title"/>
          </p:nvPr>
        </p:nvSpPr>
        <p:spPr>
          <a:xfrm>
            <a:off x="7847259" y="483080"/>
            <a:ext cx="5181601" cy="3209157"/>
          </a:xfrm>
        </p:spPr>
        <p:txBody>
          <a:bodyPr>
            <a:normAutofit/>
          </a:bodyPr>
          <a:lstStyle/>
          <a:p>
            <a:pPr algn="ctr"/>
            <a:r>
              <a:rPr lang="en-IN" sz="2400" b="1" u="sng" dirty="0">
                <a:solidFill>
                  <a:srgbClr val="92D050"/>
                </a:solidFill>
              </a:rPr>
              <a:t>SCIENTIFIC NAME</a:t>
            </a:r>
            <a:br>
              <a:rPr lang="en-IN" sz="2000" b="1" u="sng" dirty="0"/>
            </a:br>
            <a:r>
              <a:rPr lang="en-IN" sz="2000" dirty="0"/>
              <a:t>surfinia</a:t>
            </a:r>
            <a:br>
              <a:rPr lang="en-IN" sz="2000" dirty="0"/>
            </a:br>
            <a:br>
              <a:rPr lang="en-IN" sz="2400" dirty="0"/>
            </a:br>
            <a:r>
              <a:rPr lang="en-IN" sz="2400" b="1" u="sng" dirty="0">
                <a:solidFill>
                  <a:srgbClr val="FF0000"/>
                </a:solidFill>
              </a:rPr>
              <a:t>COMMON NAME</a:t>
            </a:r>
            <a:br>
              <a:rPr lang="en-IN" sz="2400" b="1" u="sng" dirty="0"/>
            </a:br>
            <a:r>
              <a:rPr lang="en-IN" sz="2000" dirty="0"/>
              <a:t>Petunia</a:t>
            </a:r>
            <a:br>
              <a:rPr lang="en-IN" sz="2000" dirty="0"/>
            </a:br>
            <a:endParaRPr lang="en-IN" sz="1800" dirty="0"/>
          </a:p>
        </p:txBody>
      </p:sp>
      <p:pic>
        <p:nvPicPr>
          <p:cNvPr id="6" name="Content Placeholder 5">
            <a:extLst>
              <a:ext uri="{FF2B5EF4-FFF2-40B4-BE49-F238E27FC236}">
                <a16:creationId xmlns:a16="http://schemas.microsoft.com/office/drawing/2014/main" id="{06096732-9B46-A03E-27AA-521879E4EE6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7545139" cy="6372686"/>
          </a:xfrm>
        </p:spPr>
      </p:pic>
      <p:sp>
        <p:nvSpPr>
          <p:cNvPr id="4" name="Content Placeholder 3">
            <a:extLst>
              <a:ext uri="{FF2B5EF4-FFF2-40B4-BE49-F238E27FC236}">
                <a16:creationId xmlns:a16="http://schemas.microsoft.com/office/drawing/2014/main" id="{B8011512-CBAB-84A6-6502-AB5539DFFB43}"/>
              </a:ext>
            </a:extLst>
          </p:cNvPr>
          <p:cNvSpPr>
            <a:spLocks noGrp="1"/>
          </p:cNvSpPr>
          <p:nvPr>
            <p:ph sz="half" idx="2"/>
          </p:nvPr>
        </p:nvSpPr>
        <p:spPr>
          <a:xfrm>
            <a:off x="8382000" y="3303640"/>
            <a:ext cx="3809999" cy="3288889"/>
          </a:xfrm>
        </p:spPr>
        <p:txBody>
          <a:bodyPr>
            <a:normAutofit/>
          </a:bodyPr>
          <a:lstStyle/>
          <a:p>
            <a:pPr marL="0" indent="0" algn="ctr">
              <a:lnSpc>
                <a:spcPct val="100000"/>
              </a:lnSpc>
              <a:buNone/>
            </a:pPr>
            <a:r>
              <a:rPr lang="en-IN" sz="2400" b="1" u="sng" dirty="0">
                <a:solidFill>
                  <a:srgbClr val="7030A0"/>
                </a:solidFill>
              </a:rPr>
              <a:t>INTERESTING FACTS</a:t>
            </a:r>
          </a:p>
          <a:p>
            <a:pPr marL="0" indent="0" algn="ctr">
              <a:lnSpc>
                <a:spcPct val="100000"/>
              </a:lnSpc>
              <a:buNone/>
            </a:pPr>
            <a:r>
              <a:rPr lang="en-IN" sz="1800" dirty="0"/>
              <a:t>Surfnia summer double salmon petunia hybrid. Petunia surfinia trailing red – petunia hybrid. Proven selection annuals.</a:t>
            </a:r>
          </a:p>
          <a:p>
            <a:pPr algn="ctr"/>
            <a:endParaRPr lang="en-IN" sz="2000" dirty="0"/>
          </a:p>
        </p:txBody>
      </p:sp>
    </p:spTree>
    <p:extLst>
      <p:ext uri="{BB962C8B-B14F-4D97-AF65-F5344CB8AC3E}">
        <p14:creationId xmlns:p14="http://schemas.microsoft.com/office/powerpoint/2010/main" val="73277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6DA98-5232-7358-DA32-7068267E74EA}"/>
              </a:ext>
            </a:extLst>
          </p:cNvPr>
          <p:cNvSpPr>
            <a:spLocks noGrp="1"/>
          </p:cNvSpPr>
          <p:nvPr>
            <p:ph type="title"/>
          </p:nvPr>
        </p:nvSpPr>
        <p:spPr>
          <a:xfrm>
            <a:off x="8326581" y="662776"/>
            <a:ext cx="3670561" cy="2614048"/>
          </a:xfrm>
        </p:spPr>
        <p:txBody>
          <a:bodyPr>
            <a:normAutofit/>
          </a:bodyPr>
          <a:lstStyle/>
          <a:p>
            <a:pPr algn="ctr"/>
            <a:r>
              <a:rPr lang="en-IN" sz="2400" b="1" u="sng" dirty="0">
                <a:solidFill>
                  <a:srgbClr val="92D050"/>
                </a:solidFill>
              </a:rPr>
              <a:t>SCIENTIFIC NAME</a:t>
            </a:r>
            <a:br>
              <a:rPr lang="en-IN" sz="2400" b="1" u="sng" dirty="0"/>
            </a:br>
            <a:r>
              <a:rPr lang="en-IN" sz="1800" dirty="0"/>
              <a:t>Antirninom</a:t>
            </a:r>
            <a:br>
              <a:rPr lang="en-IN" sz="2400" dirty="0"/>
            </a:br>
            <a:br>
              <a:rPr lang="en-IN" sz="2800" dirty="0"/>
            </a:br>
            <a:r>
              <a:rPr lang="en-IN" sz="2400" b="1" u="sng" dirty="0">
                <a:solidFill>
                  <a:srgbClr val="FF0000"/>
                </a:solidFill>
              </a:rPr>
              <a:t>COMMON NAME</a:t>
            </a:r>
            <a:br>
              <a:rPr lang="en-IN" sz="2800" b="1" u="sng" dirty="0"/>
            </a:br>
            <a:r>
              <a:rPr lang="en-IN" sz="1800" dirty="0"/>
              <a:t>Snapdragon</a:t>
            </a:r>
            <a:br>
              <a:rPr lang="en-IN" sz="2400" dirty="0"/>
            </a:br>
            <a:endParaRPr lang="en-IN" sz="2000" dirty="0"/>
          </a:p>
        </p:txBody>
      </p:sp>
      <p:pic>
        <p:nvPicPr>
          <p:cNvPr id="6" name="Content Placeholder 5">
            <a:extLst>
              <a:ext uri="{FF2B5EF4-FFF2-40B4-BE49-F238E27FC236}">
                <a16:creationId xmlns:a16="http://schemas.microsoft.com/office/drawing/2014/main" id="{5D4B99B7-D737-60D0-B1AD-4A1FF4F37DE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7481456" cy="6419133"/>
          </a:xfrm>
        </p:spPr>
      </p:pic>
      <p:sp>
        <p:nvSpPr>
          <p:cNvPr id="4" name="Content Placeholder 3">
            <a:extLst>
              <a:ext uri="{FF2B5EF4-FFF2-40B4-BE49-F238E27FC236}">
                <a16:creationId xmlns:a16="http://schemas.microsoft.com/office/drawing/2014/main" id="{56B89511-6AF4-CC8A-2271-D125D6ADB14B}"/>
              </a:ext>
            </a:extLst>
          </p:cNvPr>
          <p:cNvSpPr>
            <a:spLocks noGrp="1"/>
          </p:cNvSpPr>
          <p:nvPr>
            <p:ph sz="half" idx="2"/>
          </p:nvPr>
        </p:nvSpPr>
        <p:spPr>
          <a:xfrm>
            <a:off x="8648251" y="2861188"/>
            <a:ext cx="3027219" cy="3465870"/>
          </a:xfrm>
        </p:spPr>
        <p:txBody>
          <a:bodyPr>
            <a:normAutofit/>
          </a:bodyPr>
          <a:lstStyle/>
          <a:p>
            <a:pPr marL="0" indent="0" algn="ctr">
              <a:lnSpc>
                <a:spcPct val="100000"/>
              </a:lnSpc>
              <a:buNone/>
            </a:pPr>
            <a:r>
              <a:rPr lang="en-IN" sz="2400" b="1" u="sng" dirty="0">
                <a:solidFill>
                  <a:srgbClr val="7030A0"/>
                </a:solidFill>
              </a:rPr>
              <a:t>INTERESTING FACTS</a:t>
            </a:r>
          </a:p>
          <a:p>
            <a:pPr marL="0" indent="0">
              <a:lnSpc>
                <a:spcPct val="100000"/>
              </a:lnSpc>
              <a:buNone/>
            </a:pPr>
            <a:r>
              <a:rPr lang="en-IN" sz="1800" dirty="0"/>
              <a:t>Antirhinum commonly called snapdragon , is an old dragon favourites that, in optimum cool summer growing conditions , will flower well from spring too.</a:t>
            </a:r>
          </a:p>
          <a:p>
            <a:pPr algn="ctr"/>
            <a:endParaRPr lang="en-IN" sz="2000" dirty="0"/>
          </a:p>
        </p:txBody>
      </p:sp>
    </p:spTree>
    <p:extLst>
      <p:ext uri="{BB962C8B-B14F-4D97-AF65-F5344CB8AC3E}">
        <p14:creationId xmlns:p14="http://schemas.microsoft.com/office/powerpoint/2010/main" val="3831910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C4A0-2D76-FC4D-E180-A03CF141A821}"/>
              </a:ext>
            </a:extLst>
          </p:cNvPr>
          <p:cNvSpPr>
            <a:spLocks noGrp="1"/>
          </p:cNvSpPr>
          <p:nvPr>
            <p:ph type="title"/>
          </p:nvPr>
        </p:nvSpPr>
        <p:spPr>
          <a:xfrm>
            <a:off x="7543800" y="573803"/>
            <a:ext cx="5181600" cy="2641344"/>
          </a:xfrm>
        </p:spPr>
        <p:txBody>
          <a:bodyPr>
            <a:normAutofit/>
          </a:bodyPr>
          <a:lstStyle/>
          <a:p>
            <a:pPr algn="ctr"/>
            <a:r>
              <a:rPr lang="en-IN" sz="2400" b="1" u="sng" dirty="0">
                <a:solidFill>
                  <a:srgbClr val="92D050"/>
                </a:solidFill>
              </a:rPr>
              <a:t>SCIENTIFIC NAME</a:t>
            </a:r>
            <a:br>
              <a:rPr lang="en-IN" sz="2400" b="1" u="sng" dirty="0"/>
            </a:br>
            <a:r>
              <a:rPr lang="en-IN" sz="1800" dirty="0"/>
              <a:t>lobularia maritima</a:t>
            </a:r>
            <a:br>
              <a:rPr lang="en-IN" sz="2400" dirty="0"/>
            </a:br>
            <a:br>
              <a:rPr lang="en-IN" sz="2800" dirty="0"/>
            </a:br>
            <a:r>
              <a:rPr lang="en-IN" sz="2400" b="1" u="sng" dirty="0">
                <a:solidFill>
                  <a:srgbClr val="FF0000"/>
                </a:solidFill>
              </a:rPr>
              <a:t>COMMON NAME</a:t>
            </a:r>
            <a:br>
              <a:rPr lang="en-IN" sz="2800" b="1" u="sng" dirty="0"/>
            </a:br>
            <a:r>
              <a:rPr lang="en-IN" sz="1800" dirty="0"/>
              <a:t>sweet alyssum</a:t>
            </a:r>
            <a:br>
              <a:rPr lang="en-IN" sz="2400" dirty="0"/>
            </a:br>
            <a:endParaRPr lang="en-IN" sz="1800" dirty="0"/>
          </a:p>
        </p:txBody>
      </p:sp>
      <p:pic>
        <p:nvPicPr>
          <p:cNvPr id="6" name="Content Placeholder 5">
            <a:extLst>
              <a:ext uri="{FF2B5EF4-FFF2-40B4-BE49-F238E27FC236}">
                <a16:creationId xmlns:a16="http://schemas.microsoft.com/office/drawing/2014/main" id="{6451D5E3-CCD8-BB13-23B1-2DE20F4CBAE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543800" cy="6371303"/>
          </a:xfrm>
        </p:spPr>
      </p:pic>
      <p:sp>
        <p:nvSpPr>
          <p:cNvPr id="4" name="Content Placeholder 3">
            <a:extLst>
              <a:ext uri="{FF2B5EF4-FFF2-40B4-BE49-F238E27FC236}">
                <a16:creationId xmlns:a16="http://schemas.microsoft.com/office/drawing/2014/main" id="{B8BEF0A1-1592-6592-7959-A34FD56FD4E1}"/>
              </a:ext>
            </a:extLst>
          </p:cNvPr>
          <p:cNvSpPr>
            <a:spLocks noGrp="1"/>
          </p:cNvSpPr>
          <p:nvPr>
            <p:ph sz="half" idx="2"/>
          </p:nvPr>
        </p:nvSpPr>
        <p:spPr>
          <a:xfrm>
            <a:off x="8686800" y="3062747"/>
            <a:ext cx="3338945" cy="2961815"/>
          </a:xfrm>
        </p:spPr>
        <p:txBody>
          <a:bodyPr>
            <a:normAutofit/>
          </a:bodyPr>
          <a:lstStyle/>
          <a:p>
            <a:pPr marL="0" indent="0" algn="ctr">
              <a:buNone/>
            </a:pPr>
            <a:r>
              <a:rPr lang="en-IN" sz="2400" b="1" u="sng" dirty="0">
                <a:solidFill>
                  <a:srgbClr val="7030A0"/>
                </a:solidFill>
              </a:rPr>
              <a:t>INTERESTING FACTS</a:t>
            </a:r>
          </a:p>
          <a:p>
            <a:pPr marL="0" indent="0">
              <a:buNone/>
            </a:pPr>
            <a:r>
              <a:rPr lang="en-IN" sz="1800" dirty="0"/>
              <a:t>Lobularia maritima is a species of low- growing plant in family Brassicaceae. Its common name is sweet alyssum , also commonly referred to as just alyssum.</a:t>
            </a:r>
          </a:p>
          <a:p>
            <a:pPr marL="0" indent="0" algn="ctr">
              <a:buNone/>
            </a:pPr>
            <a:endParaRPr lang="en-IN" sz="2000" dirty="0"/>
          </a:p>
        </p:txBody>
      </p:sp>
    </p:spTree>
    <p:extLst>
      <p:ext uri="{BB962C8B-B14F-4D97-AF65-F5344CB8AC3E}">
        <p14:creationId xmlns:p14="http://schemas.microsoft.com/office/powerpoint/2010/main" val="132713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3DA9-FC47-7145-EA09-7848C8CB1289}"/>
              </a:ext>
            </a:extLst>
          </p:cNvPr>
          <p:cNvSpPr>
            <a:spLocks noGrp="1"/>
          </p:cNvSpPr>
          <p:nvPr>
            <p:ph type="title"/>
          </p:nvPr>
        </p:nvSpPr>
        <p:spPr>
          <a:xfrm>
            <a:off x="7591565" y="523568"/>
            <a:ext cx="5361038" cy="2905432"/>
          </a:xfrm>
        </p:spPr>
        <p:txBody>
          <a:bodyPr>
            <a:normAutofit/>
          </a:bodyPr>
          <a:lstStyle/>
          <a:p>
            <a:pPr algn="ctr"/>
            <a:r>
              <a:rPr lang="en-IN" sz="2400" b="1" u="sng" dirty="0">
                <a:solidFill>
                  <a:srgbClr val="92D050"/>
                </a:solidFill>
              </a:rPr>
              <a:t>SCIENTIFIC NAME</a:t>
            </a:r>
            <a:br>
              <a:rPr lang="en-IN" sz="2800" b="1" u="sng" dirty="0"/>
            </a:br>
            <a:r>
              <a:rPr lang="en-IN" sz="1800" dirty="0"/>
              <a:t>begonia x semperfiorens</a:t>
            </a:r>
            <a:br>
              <a:rPr lang="en-IN" sz="2800" dirty="0"/>
            </a:br>
            <a:br>
              <a:rPr lang="en-IN" sz="3200" dirty="0"/>
            </a:br>
            <a:r>
              <a:rPr lang="en-IN" sz="2400" b="1" u="sng" dirty="0">
                <a:solidFill>
                  <a:srgbClr val="FF0000"/>
                </a:solidFill>
              </a:rPr>
              <a:t>COMMON NAME</a:t>
            </a:r>
            <a:br>
              <a:rPr lang="en-IN" sz="3200" b="1" u="sng" dirty="0"/>
            </a:br>
            <a:r>
              <a:rPr lang="en-IN" sz="1800" dirty="0"/>
              <a:t>begonia fibrous</a:t>
            </a:r>
            <a:br>
              <a:rPr lang="en-IN" sz="2800" dirty="0"/>
            </a:br>
            <a:endParaRPr lang="en-IN" sz="2000" dirty="0"/>
          </a:p>
        </p:txBody>
      </p:sp>
      <p:pic>
        <p:nvPicPr>
          <p:cNvPr id="6" name="Content Placeholder 5">
            <a:extLst>
              <a:ext uri="{FF2B5EF4-FFF2-40B4-BE49-F238E27FC236}">
                <a16:creationId xmlns:a16="http://schemas.microsoft.com/office/drawing/2014/main" id="{FD970A5D-EFD6-5958-3113-345AE039CCF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7467600" cy="6539345"/>
          </a:xfrm>
        </p:spPr>
      </p:pic>
      <p:sp>
        <p:nvSpPr>
          <p:cNvPr id="4" name="Content Placeholder 3">
            <a:extLst>
              <a:ext uri="{FF2B5EF4-FFF2-40B4-BE49-F238E27FC236}">
                <a16:creationId xmlns:a16="http://schemas.microsoft.com/office/drawing/2014/main" id="{65E3472F-785D-4B64-171B-E2B13379A423}"/>
              </a:ext>
            </a:extLst>
          </p:cNvPr>
          <p:cNvSpPr>
            <a:spLocks noGrp="1"/>
          </p:cNvSpPr>
          <p:nvPr>
            <p:ph sz="half" idx="2"/>
          </p:nvPr>
        </p:nvSpPr>
        <p:spPr>
          <a:xfrm>
            <a:off x="8552465" y="2997472"/>
            <a:ext cx="3839832" cy="2905432"/>
          </a:xfrm>
        </p:spPr>
        <p:txBody>
          <a:bodyPr>
            <a:normAutofit/>
          </a:bodyPr>
          <a:lstStyle/>
          <a:p>
            <a:pPr marL="0" indent="0" algn="ctr">
              <a:buNone/>
            </a:pPr>
            <a:r>
              <a:rPr lang="en-IN" sz="2400" b="1" u="sng" dirty="0">
                <a:solidFill>
                  <a:srgbClr val="7030A0"/>
                </a:solidFill>
              </a:rPr>
              <a:t>INTERESTING FACTS</a:t>
            </a:r>
          </a:p>
          <a:p>
            <a:pPr marL="0" indent="0">
              <a:buNone/>
            </a:pPr>
            <a:r>
              <a:rPr lang="en-IN" sz="1800" dirty="0"/>
              <a:t>Fibrous  begonias are a diverse group known for their colorful flowers , compact shape and rounded green, bronze or variegated leaves.</a:t>
            </a:r>
          </a:p>
          <a:p>
            <a:pPr algn="ctr"/>
            <a:endParaRPr lang="en-IN" sz="2000" dirty="0"/>
          </a:p>
        </p:txBody>
      </p:sp>
    </p:spTree>
    <p:extLst>
      <p:ext uri="{BB962C8B-B14F-4D97-AF65-F5344CB8AC3E}">
        <p14:creationId xmlns:p14="http://schemas.microsoft.com/office/powerpoint/2010/main" val="484671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D0DC0-0D79-C0A5-B4CD-9A1908F8DECD}"/>
              </a:ext>
            </a:extLst>
          </p:cNvPr>
          <p:cNvSpPr>
            <a:spLocks noGrp="1"/>
          </p:cNvSpPr>
          <p:nvPr>
            <p:ph type="title"/>
          </p:nvPr>
        </p:nvSpPr>
        <p:spPr>
          <a:xfrm>
            <a:off x="7661365" y="637968"/>
            <a:ext cx="5181600" cy="2791032"/>
          </a:xfrm>
        </p:spPr>
        <p:txBody>
          <a:bodyPr>
            <a:normAutofit/>
          </a:bodyPr>
          <a:lstStyle/>
          <a:p>
            <a:pPr algn="ctr"/>
            <a:r>
              <a:rPr lang="en-IN" sz="2400" b="1" u="sng" dirty="0">
                <a:solidFill>
                  <a:srgbClr val="00B050"/>
                </a:solidFill>
              </a:rPr>
              <a:t>SCIENTIFIC NAME</a:t>
            </a:r>
            <a:br>
              <a:rPr lang="en-IN" sz="2800" b="1" u="sng" dirty="0"/>
            </a:br>
            <a:r>
              <a:rPr lang="en-IN" sz="2000" dirty="0"/>
              <a:t>rosa rubiginosa</a:t>
            </a:r>
            <a:br>
              <a:rPr lang="en-IN" sz="2800" dirty="0"/>
            </a:br>
            <a:br>
              <a:rPr lang="en-IN" sz="3200" dirty="0"/>
            </a:br>
            <a:r>
              <a:rPr lang="en-IN" sz="2400" b="1" u="sng" dirty="0">
                <a:solidFill>
                  <a:srgbClr val="FF0000"/>
                </a:solidFill>
              </a:rPr>
              <a:t>COMMON NAME</a:t>
            </a:r>
            <a:br>
              <a:rPr lang="en-IN" sz="3200" b="1" u="sng" dirty="0"/>
            </a:br>
            <a:r>
              <a:rPr lang="en-IN" sz="2000" b="1" u="sng" dirty="0"/>
              <a:t>Hybrid tea rose</a:t>
            </a:r>
            <a:br>
              <a:rPr lang="en-IN" sz="2800" dirty="0"/>
            </a:br>
            <a:endParaRPr lang="en-IN" sz="2000" dirty="0"/>
          </a:p>
        </p:txBody>
      </p:sp>
      <p:pic>
        <p:nvPicPr>
          <p:cNvPr id="6" name="Content Placeholder 5">
            <a:extLst>
              <a:ext uri="{FF2B5EF4-FFF2-40B4-BE49-F238E27FC236}">
                <a16:creationId xmlns:a16="http://schemas.microsoft.com/office/drawing/2014/main" id="{5C781B08-53FB-2FA9-9D01-0098FF862D0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116194"/>
            <a:ext cx="7506789" cy="6446838"/>
          </a:xfrm>
        </p:spPr>
      </p:pic>
      <p:sp>
        <p:nvSpPr>
          <p:cNvPr id="4" name="Content Placeholder 3">
            <a:extLst>
              <a:ext uri="{FF2B5EF4-FFF2-40B4-BE49-F238E27FC236}">
                <a16:creationId xmlns:a16="http://schemas.microsoft.com/office/drawing/2014/main" id="{18AE7F9E-1372-21A1-6C84-37BF1403CAD5}"/>
              </a:ext>
            </a:extLst>
          </p:cNvPr>
          <p:cNvSpPr>
            <a:spLocks noGrp="1"/>
          </p:cNvSpPr>
          <p:nvPr>
            <p:ph sz="half" idx="2"/>
          </p:nvPr>
        </p:nvSpPr>
        <p:spPr>
          <a:xfrm>
            <a:off x="8475616" y="3063877"/>
            <a:ext cx="3553097" cy="3156155"/>
          </a:xfrm>
        </p:spPr>
        <p:txBody>
          <a:bodyPr>
            <a:normAutofit fontScale="85000" lnSpcReduction="10000"/>
          </a:bodyPr>
          <a:lstStyle/>
          <a:p>
            <a:pPr marL="0" indent="0" algn="ctr">
              <a:buNone/>
            </a:pPr>
            <a:r>
              <a:rPr lang="en-IN" sz="2400" b="1" u="sng" dirty="0">
                <a:solidFill>
                  <a:srgbClr val="7030A0"/>
                </a:solidFill>
              </a:rPr>
              <a:t>INTERESTING</a:t>
            </a:r>
            <a:r>
              <a:rPr lang="en-IN" sz="2000" b="1" u="sng" dirty="0"/>
              <a:t> </a:t>
            </a:r>
            <a:r>
              <a:rPr lang="en-IN" sz="2000" b="1" u="sng" dirty="0">
                <a:solidFill>
                  <a:srgbClr val="7030A0"/>
                </a:solidFill>
              </a:rPr>
              <a:t>FACTS</a:t>
            </a:r>
          </a:p>
          <a:p>
            <a:pPr marL="0" indent="0" algn="ctr">
              <a:buNone/>
            </a:pPr>
            <a:r>
              <a:rPr lang="en-US" sz="1800" b="1" u="sng" dirty="0"/>
              <a:t>Hybrid tea roses (Rosa x </a:t>
            </a:r>
            <a:r>
              <a:rPr lang="en-US" sz="1800" b="1" u="sng" dirty="0" err="1"/>
              <a:t>hybrida</a:t>
            </a:r>
            <a:r>
              <a:rPr lang="en-US" sz="1800" b="1" u="sng" dirty="0"/>
              <a:t>) are the product of a cross between hybrid perpetual roses and old-fashioned tea roses. They are set apart by their large, high buds and tall, straight stems. The hybrid tea rose's long, pointed buds open by slowly unfurling.</a:t>
            </a:r>
          </a:p>
          <a:p>
            <a:pPr marL="0" indent="0" algn="ctr">
              <a:buNone/>
            </a:pPr>
            <a:r>
              <a:rPr lang="en-US" sz="1800" b="1" u="sng" dirty="0"/>
              <a:t>From the JDMC Rose Garden , clicked by </a:t>
            </a:r>
            <a:endParaRPr lang="en-IN" sz="1800" b="1" u="sng" dirty="0"/>
          </a:p>
          <a:p>
            <a:pPr marL="0" indent="0" algn="ctr">
              <a:lnSpc>
                <a:spcPct val="150000"/>
              </a:lnSpc>
              <a:buNone/>
            </a:pPr>
            <a:r>
              <a:rPr lang="en-IN" sz="1800" b="1" u="sng" dirty="0"/>
              <a:t>DR. Namita Sethi , JDMC</a:t>
            </a:r>
          </a:p>
          <a:p>
            <a:pPr marL="0" indent="0" algn="ctr">
              <a:lnSpc>
                <a:spcPct val="150000"/>
              </a:lnSpc>
              <a:buNone/>
            </a:pPr>
            <a:r>
              <a:rPr lang="en-IN" sz="1800" b="1" u="sng" dirty="0"/>
              <a:t>SOURCE – WIKIPEDIA.ORG</a:t>
            </a:r>
          </a:p>
          <a:p>
            <a:pPr algn="ctr"/>
            <a:endParaRPr lang="en-IN" sz="1800" dirty="0"/>
          </a:p>
          <a:p>
            <a:pPr algn="ctr"/>
            <a:endParaRPr lang="en-IN" sz="2000" dirty="0"/>
          </a:p>
        </p:txBody>
      </p:sp>
    </p:spTree>
    <p:extLst>
      <p:ext uri="{BB962C8B-B14F-4D97-AF65-F5344CB8AC3E}">
        <p14:creationId xmlns:p14="http://schemas.microsoft.com/office/powerpoint/2010/main" val="1903977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2405</Words>
  <Application>Microsoft Office PowerPoint</Application>
  <PresentationFormat>Widescreen</PresentationFormat>
  <Paragraphs>157</Paragraphs>
  <Slides>47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arial</vt:lpstr>
      <vt:lpstr>Calibri</vt:lpstr>
      <vt:lpstr>Calibri Light</vt:lpstr>
      <vt:lpstr>Office Theme</vt:lpstr>
      <vt:lpstr>FLOWERS AT JDMC</vt:lpstr>
      <vt:lpstr>  SCIENTIFIC NAME Barbeton Daisy  COMMON NAME Gerbera Jamesonii  </vt:lpstr>
      <vt:lpstr>SCIENTIFIC NAME Gazania Rigens  COMMON NAME treasure flowers </vt:lpstr>
      <vt:lpstr> SCIENTIFIC NAME KALANCHOE BLOSSFEDIANA  COMMON NAME Christmas kalanchoe, flaming katy </vt:lpstr>
      <vt:lpstr>SCIENTIFIC NAME surfinia  COMMON NAME Petunia </vt:lpstr>
      <vt:lpstr>SCIENTIFIC NAME Antirninom  COMMON NAME Snapdragon </vt:lpstr>
      <vt:lpstr>SCIENTIFIC NAME lobularia maritima  COMMON NAME sweet alyssum </vt:lpstr>
      <vt:lpstr>SCIENTIFIC NAME begonia x semperfiorens  COMMON NAME begonia fibrous </vt:lpstr>
      <vt:lpstr>SCIENTIFIC NAME rosa rubiginosa  COMMON NAME Hybrid tea rose </vt:lpstr>
      <vt:lpstr>PowerPoint Presentation</vt:lpstr>
      <vt:lpstr>SCIENTIFIC NAME rosa hybrida COMMON NAME Hybrid tea rose in multi colour </vt:lpstr>
      <vt:lpstr>SCIENTIFIC NAME rosa chinensis minima COMMON NAME miniflora   </vt:lpstr>
      <vt:lpstr> SCIENTIFIC NAME rosa chinensis minima  COMMON NAME miniflora     </vt:lpstr>
      <vt:lpstr>SCIENTIFIC NAME Celendula  COMMON NAME Common Marigold</vt:lpstr>
      <vt:lpstr>SCIENTIFIC NAME rosa gallica  COMMON NAME french rose</vt:lpstr>
      <vt:lpstr>SCIENTIFIC NAME POAEONIA SUFFRUTICOSA  COMMON NAME moutan peony</vt:lpstr>
      <vt:lpstr>SCIENTIFIC NAME rosa chinese  COMMON NAME china rose</vt:lpstr>
      <vt:lpstr>SCIENTIFIC NAME hybrid tea rose  COMMON NAME bush rose</vt:lpstr>
      <vt:lpstr>SCIENTIFIC NAME coleostephus myconis  COMMON NAME corn marigold</vt:lpstr>
      <vt:lpstr> SCIENTIFIC NAME viola tricolor vsr. hortensis  COMMON NAME pansy</vt:lpstr>
      <vt:lpstr>SCIENTIFIC NAME Dahlia imperialis  COMMON NAME bell tree dahlia</vt:lpstr>
      <vt:lpstr>SCIENTIFIC NAME impatients  COMMON NAME bizzy lizzy</vt:lpstr>
      <vt:lpstr> SCIENTIFIC NAME BEGONIA SEMPERFLORENSCULTORUM  COMMON NAME WAX BEGONIA</vt:lpstr>
      <vt:lpstr> SCIENTIFIC NAME SALVIA FLOWER SEEDS  COMMON NAME GREEN TEA SALVIA</vt:lpstr>
      <vt:lpstr>SCIENTIFIC NAME CARNATION  COMMON NAME DIANTHUS CARYOPHYLLUS</vt:lpstr>
      <vt:lpstr>SCIENTIFIC NAME PERIALLIS HYBRIDA  COMMON NAME COMMON RAGWORT</vt:lpstr>
      <vt:lpstr> SCIENTIFIC NAME CHRYSANTHEMUM GLABRIUSCULUM  COMMON NAME CHRYSANTHEMUM WHITE GULDAVARI</vt:lpstr>
      <vt:lpstr>SCIENTIFIC NAME COMBRETUM INDICUM  COMMON NAME RANGOON CREEPER</vt:lpstr>
      <vt:lpstr>SCIENTIFIC NAME FABACEAE  COMMON NAME BUTTERFLY PEA-WHITE</vt:lpstr>
      <vt:lpstr>SCIENTIFIC NAME APCYNACEAE  COMMON NAME OLEANDER</vt:lpstr>
      <vt:lpstr>SCIENTIFIC NAME STRELIZIACEAE  COMMON NAME BIRD OF PARADISE</vt:lpstr>
      <vt:lpstr> SCIENTIFIC NAME RUBIACEAE  COMMON NAME JUNGLE GERANIUM / FLAME OF WOODS</vt:lpstr>
      <vt:lpstr> SCIENTIFIC NAME Bougainvillea glabra  COMMON NAME bougainbel/paper flower</vt:lpstr>
      <vt:lpstr> SCIENTIFIC NAME Nyctanthes arbor-tristis  COMMON NAME Har shingar/shiuli/coral jasmine</vt:lpstr>
      <vt:lpstr>SCIENTIFIC NAME Euphorbia pulcherrima  COMMON NAME Poinsettia (red)</vt:lpstr>
      <vt:lpstr>SCIENTIFIC NAME Clarkia  COMMON NAME Punchbowl godetia</vt:lpstr>
      <vt:lpstr> SCIENTIFIC NAME Hydrangea Macrophylla  COMMON NAME Big Leaf Hydrangea</vt:lpstr>
      <vt:lpstr> SCIENTIFIC NAME Lathyrus oforatus  COMMON NAME Sweet Pea</vt:lpstr>
      <vt:lpstr> SCIENTIFIC NAME Combretum indicum  COMMON NAME Madhu malati/ Rangoon creeper</vt:lpstr>
      <vt:lpstr> SCIENTIFIC NAME Callistemon viminalis  COMMON NAME Cheel/Bottle brush  </vt:lpstr>
      <vt:lpstr> SCIENTIFIC NAME Nerium oleander  COMMON NAME Oleander</vt:lpstr>
      <vt:lpstr> SCIENTIFIC NAME Primula  COMMON NAME Primrose</vt:lpstr>
      <vt:lpstr> SCIENTIFIC NAME Bellis Peremnis  COMMON NAME Daisy</vt:lpstr>
      <vt:lpstr>SCIENTIFIC NAME Hibiscus Rosa sinensis  COMMON NAME Rosellea</vt:lpstr>
      <vt:lpstr>SCIENTIFIC NAME Catharanthus roseus  COMMON NAME Periwinkle/ sada bahaar</vt:lpstr>
      <vt:lpstr> SCIENTIFIC NAME Tropaeolum majus  COMMON NAME Nasturtium</vt:lpstr>
      <vt:lpstr>SCIENTIFIC NAME Lantana montevidensis  COMMON NAME Lantana ( Florida 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FLOWERS AT JDMC</dc:title>
  <dc:creator>neha gupta</dc:creator>
  <cp:lastModifiedBy>Namita sethi</cp:lastModifiedBy>
  <cp:revision>78</cp:revision>
  <dcterms:created xsi:type="dcterms:W3CDTF">2023-02-16T12:09:46Z</dcterms:created>
  <dcterms:modified xsi:type="dcterms:W3CDTF">2023-03-14T13:01:38Z</dcterms:modified>
</cp:coreProperties>
</file>